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7"/>
  </p:notesMasterIdLst>
  <p:sldIdLst>
    <p:sldId id="257" r:id="rId2"/>
    <p:sldId id="258" r:id="rId3"/>
    <p:sldId id="260" r:id="rId4"/>
    <p:sldId id="259" r:id="rId5"/>
    <p:sldId id="386" r:id="rId6"/>
    <p:sldId id="276" r:id="rId7"/>
    <p:sldId id="377" r:id="rId8"/>
    <p:sldId id="270" r:id="rId9"/>
    <p:sldId id="295" r:id="rId10"/>
    <p:sldId id="399" r:id="rId11"/>
    <p:sldId id="328" r:id="rId12"/>
    <p:sldId id="364" r:id="rId13"/>
    <p:sldId id="331" r:id="rId14"/>
    <p:sldId id="332" r:id="rId15"/>
    <p:sldId id="335" r:id="rId16"/>
    <p:sldId id="387" r:id="rId17"/>
    <p:sldId id="392" r:id="rId18"/>
    <p:sldId id="393" r:id="rId19"/>
    <p:sldId id="394" r:id="rId20"/>
    <p:sldId id="395" r:id="rId21"/>
    <p:sldId id="396" r:id="rId22"/>
    <p:sldId id="397" r:id="rId23"/>
    <p:sldId id="388" r:id="rId24"/>
    <p:sldId id="391" r:id="rId25"/>
    <p:sldId id="398" r:id="rId26"/>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kern="1200">
        <a:solidFill>
          <a:schemeClr val="tx1"/>
        </a:solidFill>
        <a:latin typeface="Calibri"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0" autoAdjust="0"/>
    <p:restoredTop sz="94660"/>
  </p:normalViewPr>
  <p:slideViewPr>
    <p:cSldViewPr>
      <p:cViewPr>
        <p:scale>
          <a:sx n="40" d="100"/>
          <a:sy n="40" d="100"/>
        </p:scale>
        <p:origin x="-1541"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Win\Desktop\1050802&#23560;&#20219;&#20154;&#21729;&#21517;&#20874;(&#25152;&#2083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2334370255156834E-2"/>
          <c:w val="1"/>
          <c:h val="0.96766562974484316"/>
        </c:manualLayout>
      </c:layout>
      <c:pie3DChart>
        <c:varyColors val="1"/>
        <c:ser>
          <c:idx val="0"/>
          <c:order val="0"/>
          <c:tx>
            <c:strRef>
              <c:f>工作表4!$C$1</c:f>
              <c:strCache>
                <c:ptCount val="1"/>
                <c:pt idx="0">
                  <c:v>人數</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Lbls>
            <c:dLbl>
              <c:idx val="0"/>
              <c:layout>
                <c:manualLayout>
                  <c:x val="-0.15595109141312341"/>
                  <c:y val="9.5499111209865567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mn-lt"/>
                        <a:ea typeface="+mn-ea"/>
                        <a:cs typeface="+mn-cs"/>
                      </a:defRPr>
                    </a:pPr>
                    <a:r>
                      <a:rPr lang="en-US" altLang="zh-TW" dirty="0" smtClean="0">
                        <a:solidFill>
                          <a:srgbClr val="FFFF00"/>
                        </a:solidFill>
                      </a:rPr>
                      <a:t>Researcher,</a:t>
                    </a:r>
                    <a:r>
                      <a:rPr lang="zh-TW" altLang="en-US" dirty="0" smtClean="0">
                        <a:solidFill>
                          <a:srgbClr val="FFFF00"/>
                        </a:solidFill>
                      </a:rPr>
                      <a:t> </a:t>
                    </a:r>
                    <a:r>
                      <a:rPr lang="en-US" altLang="zh-TW" dirty="0" smtClean="0">
                        <a:solidFill>
                          <a:srgbClr val="FFFF00"/>
                        </a:solidFill>
                      </a:rPr>
                      <a:t>  </a:t>
                    </a:r>
                    <a:r>
                      <a:rPr lang="en-US" altLang="zh-TW" dirty="0">
                        <a:solidFill>
                          <a:srgbClr val="FFFF00"/>
                        </a:solidFill>
                      </a:rPr>
                      <a:t>39%</a:t>
                    </a:r>
                    <a:endParaRPr lang="zh-TW" altLang="en-US" dirty="0">
                      <a:solidFill>
                        <a:srgbClr val="FFFF00"/>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6984169447219538"/>
                      <c:h val="0.17485195515292162"/>
                    </c:manualLayout>
                  </c15:layout>
                </c:ext>
              </c:extLst>
            </c:dLbl>
            <c:dLbl>
              <c:idx val="1"/>
              <c:layout>
                <c:manualLayout>
                  <c:x val="0.31873893298549816"/>
                  <c:y val="-0.3273905868696581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mn-lt"/>
                        <a:ea typeface="+mn-ea"/>
                        <a:cs typeface="+mn-cs"/>
                      </a:defRPr>
                    </a:pPr>
                    <a:r>
                      <a:rPr lang="en-US" altLang="zh-TW" dirty="0" smtClean="0">
                        <a:solidFill>
                          <a:srgbClr val="FFFF00"/>
                        </a:solidFill>
                      </a:rPr>
                      <a:t>Technician, </a:t>
                    </a:r>
                    <a:r>
                      <a:rPr lang="zh-TW" altLang="en-US" dirty="0" smtClean="0">
                        <a:solidFill>
                          <a:srgbClr val="FFFF00"/>
                        </a:solidFill>
                      </a:rPr>
                      <a:t>  </a:t>
                    </a:r>
                    <a:r>
                      <a:rPr lang="en-US" altLang="zh-TW" dirty="0" smtClean="0">
                        <a:solidFill>
                          <a:srgbClr val="FFFF00"/>
                        </a:solidFill>
                      </a:rPr>
                      <a:t> </a:t>
                    </a:r>
                    <a:r>
                      <a:rPr lang="en-US" altLang="zh-TW" dirty="0">
                        <a:solidFill>
                          <a:srgbClr val="FFFF00"/>
                        </a:solidFill>
                      </a:rPr>
                      <a:t>42%</a:t>
                    </a:r>
                    <a:endParaRPr lang="zh-TW" altLang="en-US" dirty="0">
                      <a:solidFill>
                        <a:srgbClr val="FFFF00"/>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5277968801718159"/>
                      <c:h val="0.15654604465008562"/>
                    </c:manualLayout>
                  </c15:layout>
                </c:ext>
              </c:extLst>
            </c:dLbl>
            <c:dLbl>
              <c:idx val="2"/>
              <c:layout>
                <c:manualLayout>
                  <c:x val="0.15960048751196956"/>
                  <c:y val="8.6847063289264156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mn-lt"/>
                        <a:ea typeface="+mn-ea"/>
                        <a:cs typeface="+mn-cs"/>
                      </a:defRPr>
                    </a:pPr>
                    <a:r>
                      <a:rPr lang="en-US" altLang="zh-TW" dirty="0" smtClean="0">
                        <a:solidFill>
                          <a:srgbClr val="FFFF00"/>
                        </a:solidFill>
                      </a:rPr>
                      <a:t>Administration </a:t>
                    </a:r>
                    <a:r>
                      <a:rPr lang="en-US" altLang="zh-TW" dirty="0">
                        <a:solidFill>
                          <a:srgbClr val="FFFF00"/>
                        </a:solidFill>
                      </a:rPr>
                      <a:t>11%</a:t>
                    </a:r>
                    <a:endParaRPr lang="zh-TW" altLang="en-US" dirty="0">
                      <a:solidFill>
                        <a:srgbClr val="FFFF00"/>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4424868478967467"/>
                      <c:h val="0.17485195515292162"/>
                    </c:manualLayout>
                  </c15:layout>
                </c:ext>
              </c:extLst>
            </c:dLbl>
            <c:dLbl>
              <c:idx val="3"/>
              <c:layout>
                <c:manualLayout>
                  <c:x val="0.136188736965734"/>
                  <c:y val="8.149094545050550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lumMod val="85000"/>
                            <a:lumOff val="15000"/>
                          </a:schemeClr>
                        </a:solidFill>
                        <a:latin typeface="+mn-lt"/>
                        <a:ea typeface="+mn-ea"/>
                        <a:cs typeface="+mn-cs"/>
                      </a:defRPr>
                    </a:pPr>
                    <a:r>
                      <a:rPr lang="en-US" altLang="zh-TW" dirty="0" smtClean="0">
                        <a:solidFill>
                          <a:srgbClr val="FFFF00"/>
                        </a:solidFill>
                      </a:rPr>
                      <a:t>Other, </a:t>
                    </a:r>
                    <a:r>
                      <a:rPr lang="en-US" altLang="zh-TW" dirty="0">
                        <a:solidFill>
                          <a:srgbClr val="FFFF00"/>
                        </a:solidFill>
                      </a:rPr>
                      <a:t>8%</a:t>
                    </a:r>
                    <a:endParaRPr lang="zh-TW" altLang="en-US" dirty="0">
                      <a:solidFill>
                        <a:srgbClr val="FFFF00"/>
                      </a:solidFill>
                    </a:endParaRPr>
                  </a:p>
                </c:rich>
              </c:tx>
              <c:spPr>
                <a:noFill/>
                <a:ln>
                  <a:noFill/>
                </a:ln>
                <a:effectLst/>
              </c:spPr>
              <c:dLblPos val="bestFit"/>
              <c:showLegendKey val="0"/>
              <c:showVal val="1"/>
              <c:showCatName val="1"/>
              <c:showSerName val="0"/>
              <c:showPercent val="1"/>
              <c:showBubbleSize val="0"/>
              <c:extLst>
                <c:ext xmlns:c15="http://schemas.microsoft.com/office/drawing/2012/chart" uri="{CE6537A1-D6FC-4f65-9D91-7224C49458BB}">
                  <c15:layout>
                    <c:manualLayout>
                      <c:w val="0.17859269010576598"/>
                      <c:h val="0.18956971500916495"/>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85000"/>
                        <a:lumOff val="15000"/>
                      </a:schemeClr>
                    </a:solidFill>
                    <a:latin typeface="+mn-lt"/>
                    <a:ea typeface="+mn-ea"/>
                    <a:cs typeface="+mn-cs"/>
                  </a:defRPr>
                </a:pPr>
                <a:endParaRPr lang="zh-TW"/>
              </a:p>
            </c:txPr>
            <c:dLblPos val="in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工作表4!$B$2:$B$5</c:f>
              <c:strCache>
                <c:ptCount val="4"/>
                <c:pt idx="0">
                  <c:v>研究人員</c:v>
                </c:pt>
                <c:pt idx="1">
                  <c:v>技術人員</c:v>
                </c:pt>
                <c:pt idx="2">
                  <c:v>行政人員</c:v>
                </c:pt>
                <c:pt idx="3">
                  <c:v>專案人員</c:v>
                </c:pt>
              </c:strCache>
            </c:strRef>
          </c:cat>
          <c:val>
            <c:numRef>
              <c:f>工作表4!$C$2:$C$5</c:f>
              <c:numCache>
                <c:formatCode>General</c:formatCode>
                <c:ptCount val="4"/>
                <c:pt idx="0">
                  <c:v>59</c:v>
                </c:pt>
                <c:pt idx="1">
                  <c:v>64</c:v>
                </c:pt>
                <c:pt idx="2">
                  <c:v>17</c:v>
                </c:pt>
                <c:pt idx="3">
                  <c:v>13</c:v>
                </c:pt>
              </c:numCache>
            </c:numRef>
          </c:val>
        </c:ser>
        <c:dLbls>
          <c:showLegendKey val="0"/>
          <c:showVal val="1"/>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zh-TW"/>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77B85-A08B-41A8-A342-B2BA7AC6919D}" type="doc">
      <dgm:prSet loTypeId="urn:microsoft.com/office/officeart/2008/layout/RadialCluster" loCatId="cycle" qsTypeId="urn:microsoft.com/office/officeart/2005/8/quickstyle/3d3" qsCatId="3D" csTypeId="urn:microsoft.com/office/officeart/2005/8/colors/accent1_2" csCatId="accent1" phldr="1"/>
      <dgm:spPr/>
      <dgm:t>
        <a:bodyPr/>
        <a:lstStyle/>
        <a:p>
          <a:endParaRPr lang="zh-TW" altLang="en-US"/>
        </a:p>
      </dgm:t>
    </dgm:pt>
    <dgm:pt modelId="{C5A00CF6-EF5B-45ED-A577-C1B750A5B5FD}">
      <dgm:prSet phldrT="[文字]" custT="1"/>
      <dgm:spPr>
        <a:solidFill>
          <a:schemeClr val="accent3">
            <a:lumMod val="75000"/>
          </a:schemeClr>
        </a:solidFill>
      </dgm:spPr>
      <dgm:t>
        <a:bodyPr/>
        <a:lstStyle/>
        <a:p>
          <a:r>
            <a:rPr lang="en-US" altLang="zh-TW" sz="2400" b="1" dirty="0" smtClean="0"/>
            <a:t>Tainan Hydraulics Laboratory</a:t>
          </a:r>
        </a:p>
      </dgm:t>
    </dgm:pt>
    <dgm:pt modelId="{45DF9E93-4A38-4A91-BEC9-47F7BDA9F774}" type="parTrans" cxnId="{716B6E85-1EE3-4CA2-A6B3-1860AE30E7B7}">
      <dgm:prSet/>
      <dgm:spPr/>
      <dgm:t>
        <a:bodyPr/>
        <a:lstStyle/>
        <a:p>
          <a:endParaRPr lang="zh-TW" altLang="en-US" sz="1600"/>
        </a:p>
      </dgm:t>
    </dgm:pt>
    <dgm:pt modelId="{867CCC8F-C483-4AFA-8048-AE764EA233CB}" type="sibTrans" cxnId="{716B6E85-1EE3-4CA2-A6B3-1860AE30E7B7}">
      <dgm:prSet/>
      <dgm:spPr/>
      <dgm:t>
        <a:bodyPr/>
        <a:lstStyle/>
        <a:p>
          <a:endParaRPr lang="zh-TW" altLang="en-US" sz="1600"/>
        </a:p>
      </dgm:t>
    </dgm:pt>
    <dgm:pt modelId="{23157FF6-7D32-4D4B-836D-F39EDC3CF764}">
      <dgm:prSet phldrT="[文字]" custT="1"/>
      <dgm:spPr>
        <a:noFill/>
      </dgm:spPr>
      <dgm:t>
        <a:bodyPr/>
        <a:lstStyle/>
        <a:p>
          <a:r>
            <a:rPr lang="en-US" altLang="zh-TW" sz="1600" b="1" dirty="0" smtClean="0">
              <a:solidFill>
                <a:schemeClr val="accent2"/>
              </a:solidFill>
            </a:rPr>
            <a:t>National Cheng Kung University</a:t>
          </a:r>
          <a:endParaRPr lang="zh-TW" altLang="en-US" sz="1600" b="1" dirty="0">
            <a:solidFill>
              <a:schemeClr val="accent2"/>
            </a:solidFill>
          </a:endParaRPr>
        </a:p>
      </dgm:t>
    </dgm:pt>
    <dgm:pt modelId="{DBC8607B-FBCB-479B-84D0-CA13DF80EE3B}" type="parTrans" cxnId="{CF040EB6-5CB0-4F19-B961-4D351E54AC63}">
      <dgm:prSet/>
      <dgm:spPr/>
      <dgm:t>
        <a:bodyPr/>
        <a:lstStyle/>
        <a:p>
          <a:endParaRPr lang="zh-TW" altLang="en-US" sz="1600"/>
        </a:p>
      </dgm:t>
    </dgm:pt>
    <dgm:pt modelId="{1656CE87-9613-4A56-8FD8-BF3A88C8C192}" type="sibTrans" cxnId="{CF040EB6-5CB0-4F19-B961-4D351E54AC63}">
      <dgm:prSet/>
      <dgm:spPr/>
      <dgm:t>
        <a:bodyPr/>
        <a:lstStyle/>
        <a:p>
          <a:endParaRPr lang="zh-TW" altLang="en-US" sz="1600"/>
        </a:p>
      </dgm:t>
    </dgm:pt>
    <dgm:pt modelId="{59085326-CE5A-4FEF-85DC-E0D304D41EF4}">
      <dgm:prSet phldrT="[文字]" custT="1"/>
      <dgm:spPr>
        <a:noFill/>
        <a:ln>
          <a:solidFill>
            <a:schemeClr val="accent2">
              <a:lumMod val="75000"/>
            </a:schemeClr>
          </a:solidFill>
        </a:ln>
      </dgm:spPr>
      <dgm:t>
        <a:bodyPr/>
        <a:lstStyle/>
        <a:p>
          <a:r>
            <a:rPr lang="en-US" altLang="zh-TW" sz="1600" b="1" dirty="0" smtClean="0">
              <a:solidFill>
                <a:schemeClr val="accent2"/>
              </a:solidFill>
            </a:rPr>
            <a:t>Water Resources Agency, MOEA</a:t>
          </a:r>
          <a:endParaRPr lang="zh-TW" altLang="en-US" sz="1600" b="1" dirty="0">
            <a:solidFill>
              <a:schemeClr val="accent2"/>
            </a:solidFill>
          </a:endParaRPr>
        </a:p>
      </dgm:t>
    </dgm:pt>
    <dgm:pt modelId="{8BF491C3-6AF3-42B3-A1ED-58C7252CAA5C}" type="parTrans" cxnId="{EA23B111-D177-4FBF-9B73-08AB4FEFB261}">
      <dgm:prSet/>
      <dgm:spPr/>
      <dgm:t>
        <a:bodyPr/>
        <a:lstStyle/>
        <a:p>
          <a:endParaRPr lang="zh-TW" altLang="en-US" sz="1600"/>
        </a:p>
      </dgm:t>
    </dgm:pt>
    <dgm:pt modelId="{C1E4BA45-6360-4E4F-8AE7-396932591C6E}" type="sibTrans" cxnId="{EA23B111-D177-4FBF-9B73-08AB4FEFB261}">
      <dgm:prSet/>
      <dgm:spPr/>
      <dgm:t>
        <a:bodyPr/>
        <a:lstStyle/>
        <a:p>
          <a:endParaRPr lang="zh-TW" altLang="en-US" sz="1600"/>
        </a:p>
      </dgm:t>
    </dgm:pt>
    <dgm:pt modelId="{5D06CA9A-CFE6-4094-9D96-13516A5E7252}" type="pres">
      <dgm:prSet presAssocID="{06E77B85-A08B-41A8-A342-B2BA7AC6919D}" presName="Name0" presStyleCnt="0">
        <dgm:presLayoutVars>
          <dgm:chMax val="1"/>
          <dgm:chPref val="1"/>
          <dgm:dir/>
          <dgm:animOne val="branch"/>
          <dgm:animLvl val="lvl"/>
        </dgm:presLayoutVars>
      </dgm:prSet>
      <dgm:spPr/>
      <dgm:t>
        <a:bodyPr/>
        <a:lstStyle/>
        <a:p>
          <a:endParaRPr lang="zh-TW" altLang="en-US"/>
        </a:p>
      </dgm:t>
    </dgm:pt>
    <dgm:pt modelId="{AC5729D7-0105-4111-872B-FB55CB3EE7A5}" type="pres">
      <dgm:prSet presAssocID="{C5A00CF6-EF5B-45ED-A577-C1B750A5B5FD}" presName="singleCycle" presStyleCnt="0"/>
      <dgm:spPr/>
    </dgm:pt>
    <dgm:pt modelId="{9B27DBB6-6F84-46C7-A38A-CC14E93F72F7}" type="pres">
      <dgm:prSet presAssocID="{C5A00CF6-EF5B-45ED-A577-C1B750A5B5FD}" presName="singleCenter" presStyleLbl="node1" presStyleIdx="0" presStyleCnt="3" custScaleX="518754" custScaleY="132636" custLinFactNeighborX="5564" custLinFactNeighborY="39148">
        <dgm:presLayoutVars>
          <dgm:chMax val="7"/>
          <dgm:chPref val="7"/>
        </dgm:presLayoutVars>
      </dgm:prSet>
      <dgm:spPr/>
      <dgm:t>
        <a:bodyPr/>
        <a:lstStyle/>
        <a:p>
          <a:endParaRPr lang="zh-TW" altLang="en-US"/>
        </a:p>
      </dgm:t>
    </dgm:pt>
    <dgm:pt modelId="{33D20F37-7272-444B-A413-CC5B41D619EC}" type="pres">
      <dgm:prSet presAssocID="{DBC8607B-FBCB-479B-84D0-CA13DF80EE3B}" presName="Name56" presStyleLbl="parChTrans1D2" presStyleIdx="0" presStyleCnt="2"/>
      <dgm:spPr/>
      <dgm:t>
        <a:bodyPr/>
        <a:lstStyle/>
        <a:p>
          <a:endParaRPr lang="zh-TW" altLang="en-US"/>
        </a:p>
      </dgm:t>
    </dgm:pt>
    <dgm:pt modelId="{01AB1432-B6D7-48D4-9EC4-EBACA4016356}" type="pres">
      <dgm:prSet presAssocID="{23157FF6-7D32-4D4B-836D-F39EDC3CF764}" presName="text0" presStyleLbl="node1" presStyleIdx="1" presStyleCnt="3" custScaleX="595020" custScaleY="105019" custRadScaleRad="208880" custRadScaleInc="87670">
        <dgm:presLayoutVars>
          <dgm:bulletEnabled val="1"/>
        </dgm:presLayoutVars>
      </dgm:prSet>
      <dgm:spPr/>
      <dgm:t>
        <a:bodyPr/>
        <a:lstStyle/>
        <a:p>
          <a:endParaRPr lang="zh-TW" altLang="en-US"/>
        </a:p>
      </dgm:t>
    </dgm:pt>
    <dgm:pt modelId="{10BAA71C-A95D-499E-9321-12571169B845}" type="pres">
      <dgm:prSet presAssocID="{8BF491C3-6AF3-42B3-A1ED-58C7252CAA5C}" presName="Name56" presStyleLbl="parChTrans1D2" presStyleIdx="1" presStyleCnt="2"/>
      <dgm:spPr/>
      <dgm:t>
        <a:bodyPr/>
        <a:lstStyle/>
        <a:p>
          <a:endParaRPr lang="zh-TW" altLang="en-US"/>
        </a:p>
      </dgm:t>
    </dgm:pt>
    <dgm:pt modelId="{5EC54732-3608-4FD5-A40D-B8825502BEAA}" type="pres">
      <dgm:prSet presAssocID="{59085326-CE5A-4FEF-85DC-E0D304D41EF4}" presName="text0" presStyleLbl="node1" presStyleIdx="2" presStyleCnt="3" custScaleX="557698" custScaleY="105019" custRadScaleRad="168515" custRadScaleInc="115439">
        <dgm:presLayoutVars>
          <dgm:bulletEnabled val="1"/>
        </dgm:presLayoutVars>
      </dgm:prSet>
      <dgm:spPr/>
      <dgm:t>
        <a:bodyPr/>
        <a:lstStyle/>
        <a:p>
          <a:endParaRPr lang="zh-TW" altLang="en-US"/>
        </a:p>
      </dgm:t>
    </dgm:pt>
  </dgm:ptLst>
  <dgm:cxnLst>
    <dgm:cxn modelId="{6D292091-CE77-4B5D-A12F-992C40E6DE4F}" type="presOf" srcId="{C5A00CF6-EF5B-45ED-A577-C1B750A5B5FD}" destId="{9B27DBB6-6F84-46C7-A38A-CC14E93F72F7}" srcOrd="0" destOrd="0" presId="urn:microsoft.com/office/officeart/2008/layout/RadialCluster"/>
    <dgm:cxn modelId="{1F22F18E-0C21-4BBE-B58E-6D5F35A70ED6}" type="presOf" srcId="{06E77B85-A08B-41A8-A342-B2BA7AC6919D}" destId="{5D06CA9A-CFE6-4094-9D96-13516A5E7252}" srcOrd="0" destOrd="0" presId="urn:microsoft.com/office/officeart/2008/layout/RadialCluster"/>
    <dgm:cxn modelId="{CF040EB6-5CB0-4F19-B961-4D351E54AC63}" srcId="{C5A00CF6-EF5B-45ED-A577-C1B750A5B5FD}" destId="{23157FF6-7D32-4D4B-836D-F39EDC3CF764}" srcOrd="0" destOrd="0" parTransId="{DBC8607B-FBCB-479B-84D0-CA13DF80EE3B}" sibTransId="{1656CE87-9613-4A56-8FD8-BF3A88C8C192}"/>
    <dgm:cxn modelId="{AF526E88-D0E7-496D-ABBD-737436A51703}" type="presOf" srcId="{DBC8607B-FBCB-479B-84D0-CA13DF80EE3B}" destId="{33D20F37-7272-444B-A413-CC5B41D619EC}" srcOrd="0" destOrd="0" presId="urn:microsoft.com/office/officeart/2008/layout/RadialCluster"/>
    <dgm:cxn modelId="{3A154024-0FB2-41B8-B707-2045BDC0BD8A}" type="presOf" srcId="{59085326-CE5A-4FEF-85DC-E0D304D41EF4}" destId="{5EC54732-3608-4FD5-A40D-B8825502BEAA}" srcOrd="0" destOrd="0" presId="urn:microsoft.com/office/officeart/2008/layout/RadialCluster"/>
    <dgm:cxn modelId="{D6AA5CEE-00BF-431E-A6E2-114ADD9B5164}" type="presOf" srcId="{8BF491C3-6AF3-42B3-A1ED-58C7252CAA5C}" destId="{10BAA71C-A95D-499E-9321-12571169B845}" srcOrd="0" destOrd="0" presId="urn:microsoft.com/office/officeart/2008/layout/RadialCluster"/>
    <dgm:cxn modelId="{EA23B111-D177-4FBF-9B73-08AB4FEFB261}" srcId="{C5A00CF6-EF5B-45ED-A577-C1B750A5B5FD}" destId="{59085326-CE5A-4FEF-85DC-E0D304D41EF4}" srcOrd="1" destOrd="0" parTransId="{8BF491C3-6AF3-42B3-A1ED-58C7252CAA5C}" sibTransId="{C1E4BA45-6360-4E4F-8AE7-396932591C6E}"/>
    <dgm:cxn modelId="{716B6E85-1EE3-4CA2-A6B3-1860AE30E7B7}" srcId="{06E77B85-A08B-41A8-A342-B2BA7AC6919D}" destId="{C5A00CF6-EF5B-45ED-A577-C1B750A5B5FD}" srcOrd="0" destOrd="0" parTransId="{45DF9E93-4A38-4A91-BEC9-47F7BDA9F774}" sibTransId="{867CCC8F-C483-4AFA-8048-AE764EA233CB}"/>
    <dgm:cxn modelId="{1C19EA27-3C62-4A7F-9E78-A38746D128E2}" type="presOf" srcId="{23157FF6-7D32-4D4B-836D-F39EDC3CF764}" destId="{01AB1432-B6D7-48D4-9EC4-EBACA4016356}" srcOrd="0" destOrd="0" presId="urn:microsoft.com/office/officeart/2008/layout/RadialCluster"/>
    <dgm:cxn modelId="{B30596B4-AC86-4AEF-B93A-D779F734CA07}" type="presParOf" srcId="{5D06CA9A-CFE6-4094-9D96-13516A5E7252}" destId="{AC5729D7-0105-4111-872B-FB55CB3EE7A5}" srcOrd="0" destOrd="0" presId="urn:microsoft.com/office/officeart/2008/layout/RadialCluster"/>
    <dgm:cxn modelId="{A7F9A70C-9975-4F78-803B-53855EEBEE6E}" type="presParOf" srcId="{AC5729D7-0105-4111-872B-FB55CB3EE7A5}" destId="{9B27DBB6-6F84-46C7-A38A-CC14E93F72F7}" srcOrd="0" destOrd="0" presId="urn:microsoft.com/office/officeart/2008/layout/RadialCluster"/>
    <dgm:cxn modelId="{BA60070D-546B-40B9-A957-E38CE1E3524F}" type="presParOf" srcId="{AC5729D7-0105-4111-872B-FB55CB3EE7A5}" destId="{33D20F37-7272-444B-A413-CC5B41D619EC}" srcOrd="1" destOrd="0" presId="urn:microsoft.com/office/officeart/2008/layout/RadialCluster"/>
    <dgm:cxn modelId="{7DC64064-67F2-499E-9F95-64AAD24B7290}" type="presParOf" srcId="{AC5729D7-0105-4111-872B-FB55CB3EE7A5}" destId="{01AB1432-B6D7-48D4-9EC4-EBACA4016356}" srcOrd="2" destOrd="0" presId="urn:microsoft.com/office/officeart/2008/layout/RadialCluster"/>
    <dgm:cxn modelId="{2E38626F-E6AE-4C11-9A6B-FADE26411E15}" type="presParOf" srcId="{AC5729D7-0105-4111-872B-FB55CB3EE7A5}" destId="{10BAA71C-A95D-499E-9321-12571169B845}" srcOrd="3" destOrd="0" presId="urn:microsoft.com/office/officeart/2008/layout/RadialCluster"/>
    <dgm:cxn modelId="{E3B203B9-2AD5-4C5F-81CA-006B9C8199A7}" type="presParOf" srcId="{AC5729D7-0105-4111-872B-FB55CB3EE7A5}" destId="{5EC54732-3608-4FD5-A40D-B8825502BEAA}"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2511A4-91E7-4388-948E-90187EDFFC6E}" type="doc">
      <dgm:prSet loTypeId="urn:microsoft.com/office/officeart/2005/8/layout/bProcess4" loCatId="process" qsTypeId="urn:microsoft.com/office/officeart/2005/8/quickstyle/3d6" qsCatId="3D" csTypeId="urn:microsoft.com/office/officeart/2005/8/colors/accent1_2" csCatId="accent1" phldr="1"/>
      <dgm:spPr/>
      <dgm:t>
        <a:bodyPr/>
        <a:lstStyle/>
        <a:p>
          <a:endParaRPr lang="zh-TW" altLang="en-US"/>
        </a:p>
      </dgm:t>
    </dgm:pt>
    <dgm:pt modelId="{9F86DC1B-399E-48BE-A73C-5A2CF1427243}">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Field Investigation  Division</a:t>
          </a:r>
          <a:endParaRPr lang="zh-TW" altLang="en-US" sz="1800" b="1" dirty="0">
            <a:solidFill>
              <a:srgbClr val="0000CC"/>
            </a:solidFill>
          </a:endParaRPr>
        </a:p>
      </dgm:t>
    </dgm:pt>
    <dgm:pt modelId="{8E59A46D-AEFD-48AB-9711-591B2D19829A}" type="parTrans" cxnId="{DBD540E7-9D39-4EF3-9247-9D005DF8B069}">
      <dgm:prSet/>
      <dgm:spPr/>
      <dgm:t>
        <a:bodyPr/>
        <a:lstStyle/>
        <a:p>
          <a:endParaRPr lang="zh-TW" altLang="en-US" sz="1800"/>
        </a:p>
      </dgm:t>
    </dgm:pt>
    <dgm:pt modelId="{6919A6AE-071F-4433-8397-EFE1C15CF53C}" type="sibTrans" cxnId="{DBD540E7-9D39-4EF3-9247-9D005DF8B069}">
      <dgm:prSet/>
      <dgm:spPr>
        <a:noFill/>
        <a:ln>
          <a:noFill/>
        </a:ln>
      </dgm:spPr>
      <dgm:t>
        <a:bodyPr/>
        <a:lstStyle/>
        <a:p>
          <a:endParaRPr lang="zh-TW" altLang="en-US" sz="1800"/>
        </a:p>
      </dgm:t>
    </dgm:pt>
    <dgm:pt modelId="{E69DBC40-2CE3-4C83-AEB9-8BDCD9730AC4}">
      <dgm:prSet phldrT="[文字]" custT="1"/>
      <dgm:spPr>
        <a:noFill/>
        <a:ln w="38100">
          <a:solidFill>
            <a:srgbClr val="00B050"/>
          </a:solidFill>
        </a:ln>
      </dgm:spPr>
      <dgm:t>
        <a:bodyPr/>
        <a:lstStyle/>
        <a:p>
          <a:pPr>
            <a:lnSpc>
              <a:spcPct val="100000"/>
            </a:lnSpc>
          </a:pPr>
          <a:r>
            <a:rPr lang="en-US" altLang="zh-TW" sz="1800" b="1" dirty="0" smtClean="0">
              <a:solidFill>
                <a:srgbClr val="0000CC"/>
              </a:solidFill>
            </a:rPr>
            <a:t>Land-Subsidence Prevention and Reclamation Corps</a:t>
          </a:r>
          <a:endParaRPr lang="zh-TW" altLang="en-US" sz="1800" b="1" dirty="0">
            <a:solidFill>
              <a:srgbClr val="0000CC"/>
            </a:solidFill>
          </a:endParaRPr>
        </a:p>
      </dgm:t>
    </dgm:pt>
    <dgm:pt modelId="{823C6826-D9D0-4DF5-8129-A8C450CA44D4}" type="parTrans" cxnId="{763B4420-9627-4D4D-9797-B853B0E0F882}">
      <dgm:prSet/>
      <dgm:spPr/>
      <dgm:t>
        <a:bodyPr/>
        <a:lstStyle/>
        <a:p>
          <a:endParaRPr lang="zh-TW" altLang="en-US" sz="1800"/>
        </a:p>
      </dgm:t>
    </dgm:pt>
    <dgm:pt modelId="{E184CC22-2AAB-47EA-9D02-228708149C00}" type="sibTrans" cxnId="{763B4420-9627-4D4D-9797-B853B0E0F882}">
      <dgm:prSet/>
      <dgm:spPr>
        <a:noFill/>
        <a:ln>
          <a:noFill/>
        </a:ln>
      </dgm:spPr>
      <dgm:t>
        <a:bodyPr/>
        <a:lstStyle/>
        <a:p>
          <a:endParaRPr lang="zh-TW" altLang="en-US" sz="1800"/>
        </a:p>
      </dgm:t>
    </dgm:pt>
    <dgm:pt modelId="{8E63FDE9-C806-4A22-A284-146DBE681B6A}">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Ocean Energy Technology          Research Center</a:t>
          </a:r>
          <a:endParaRPr lang="zh-TW" altLang="en-US" sz="1800" b="1" dirty="0">
            <a:solidFill>
              <a:srgbClr val="0000CC"/>
            </a:solidFill>
          </a:endParaRPr>
        </a:p>
      </dgm:t>
    </dgm:pt>
    <dgm:pt modelId="{D39B41D1-4D5D-4391-9F05-6A47483ACF90}" type="parTrans" cxnId="{DB990C27-4367-41F7-8269-FBDC9929816B}">
      <dgm:prSet/>
      <dgm:spPr/>
      <dgm:t>
        <a:bodyPr/>
        <a:lstStyle/>
        <a:p>
          <a:endParaRPr lang="zh-TW" altLang="en-US" sz="1800"/>
        </a:p>
      </dgm:t>
    </dgm:pt>
    <dgm:pt modelId="{81D7BDAE-BD90-43F0-AEFF-1903C43A7792}" type="sibTrans" cxnId="{DB990C27-4367-41F7-8269-FBDC9929816B}">
      <dgm:prSet/>
      <dgm:spPr>
        <a:noFill/>
        <a:ln>
          <a:noFill/>
        </a:ln>
      </dgm:spPr>
      <dgm:t>
        <a:bodyPr/>
        <a:lstStyle/>
        <a:p>
          <a:endParaRPr lang="zh-TW" altLang="en-US" sz="1800"/>
        </a:p>
      </dgm:t>
    </dgm:pt>
    <dgm:pt modelId="{16CA1B19-0510-4864-92D5-35C4C1B9B558}">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Projects Management Division</a:t>
          </a:r>
          <a:endParaRPr lang="zh-TW" altLang="en-US" sz="1800" b="1" dirty="0">
            <a:solidFill>
              <a:srgbClr val="0000CC"/>
            </a:solidFill>
          </a:endParaRPr>
        </a:p>
      </dgm:t>
    </dgm:pt>
    <dgm:pt modelId="{A1BCCEC8-0B61-4C78-9D93-641EAC44FBAC}" type="parTrans" cxnId="{60BDBB18-430C-42B3-B655-46C44C465B52}">
      <dgm:prSet/>
      <dgm:spPr/>
      <dgm:t>
        <a:bodyPr/>
        <a:lstStyle/>
        <a:p>
          <a:endParaRPr lang="zh-TW" altLang="en-US" sz="1800"/>
        </a:p>
      </dgm:t>
    </dgm:pt>
    <dgm:pt modelId="{510BDCD1-BC28-4AA2-809F-01E4485E3061}" type="sibTrans" cxnId="{60BDBB18-430C-42B3-B655-46C44C465B52}">
      <dgm:prSet/>
      <dgm:spPr>
        <a:noFill/>
        <a:ln>
          <a:noFill/>
        </a:ln>
      </dgm:spPr>
      <dgm:t>
        <a:bodyPr/>
        <a:lstStyle/>
        <a:p>
          <a:endParaRPr lang="zh-TW" altLang="en-US" sz="1800"/>
        </a:p>
      </dgm:t>
    </dgm:pt>
    <dgm:pt modelId="{EA273C41-61B3-4EC9-A0D3-684FBD53312D}">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Water Resource and Environment Division </a:t>
          </a:r>
          <a:endParaRPr lang="zh-TW" altLang="en-US" sz="1800" b="1" dirty="0">
            <a:solidFill>
              <a:srgbClr val="0000CC"/>
            </a:solidFill>
          </a:endParaRPr>
        </a:p>
      </dgm:t>
    </dgm:pt>
    <dgm:pt modelId="{F2C40966-820E-4FC0-A107-EDB119CDE798}" type="parTrans" cxnId="{7966B3BE-13CE-4D45-BE6B-F27B018E087C}">
      <dgm:prSet/>
      <dgm:spPr/>
      <dgm:t>
        <a:bodyPr/>
        <a:lstStyle/>
        <a:p>
          <a:endParaRPr lang="zh-TW" altLang="en-US" sz="1800"/>
        </a:p>
      </dgm:t>
    </dgm:pt>
    <dgm:pt modelId="{A63930F8-EA8A-4B9C-A891-00C86BA70628}" type="sibTrans" cxnId="{7966B3BE-13CE-4D45-BE6B-F27B018E087C}">
      <dgm:prSet/>
      <dgm:spPr>
        <a:noFill/>
        <a:ln>
          <a:noFill/>
        </a:ln>
      </dgm:spPr>
      <dgm:t>
        <a:bodyPr/>
        <a:lstStyle/>
        <a:p>
          <a:endParaRPr lang="zh-TW" altLang="en-US" sz="1800"/>
        </a:p>
      </dgm:t>
    </dgm:pt>
    <dgm:pt modelId="{3A8B45AD-9A4C-4BA5-B9A2-45EE1CE4B98A}">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Physical Modeling  Division</a:t>
          </a:r>
          <a:endParaRPr lang="zh-TW" altLang="en-US" sz="1800" b="1" dirty="0">
            <a:solidFill>
              <a:srgbClr val="0000CC"/>
            </a:solidFill>
            <a:ea typeface="華康中楷體" pitchFamily="49" charset="-120"/>
          </a:endParaRPr>
        </a:p>
      </dgm:t>
    </dgm:pt>
    <dgm:pt modelId="{01EB7807-A45C-4C2F-82D0-4293C4251403}" type="parTrans" cxnId="{ED0F1679-69FE-455E-BB0B-796A5BF5DD9E}">
      <dgm:prSet/>
      <dgm:spPr/>
      <dgm:t>
        <a:bodyPr/>
        <a:lstStyle/>
        <a:p>
          <a:endParaRPr lang="zh-TW" altLang="en-US" sz="1800"/>
        </a:p>
      </dgm:t>
    </dgm:pt>
    <dgm:pt modelId="{13AE8218-BF63-4CE2-AE5D-A20559E791DB}" type="sibTrans" cxnId="{ED0F1679-69FE-455E-BB0B-796A5BF5DD9E}">
      <dgm:prSet/>
      <dgm:spPr>
        <a:noFill/>
        <a:ln>
          <a:noFill/>
        </a:ln>
      </dgm:spPr>
      <dgm:t>
        <a:bodyPr/>
        <a:lstStyle/>
        <a:p>
          <a:endParaRPr lang="zh-TW" altLang="en-US" sz="1800"/>
        </a:p>
      </dgm:t>
    </dgm:pt>
    <dgm:pt modelId="{00804824-5716-4646-9A20-5F4E21DB02BC}">
      <dgm:prSet phldrT="[文字]" custT="1"/>
      <dgm:spPr>
        <a:noFill/>
        <a:ln w="38100">
          <a:solidFill>
            <a:srgbClr val="00B050"/>
          </a:solidFill>
        </a:ln>
      </dgm:spPr>
      <dgm:t>
        <a:bodyPr/>
        <a:lstStyle/>
        <a:p>
          <a:r>
            <a:rPr lang="en-US" altLang="zh-TW" sz="1800" b="1" dirty="0" smtClean="0">
              <a:solidFill>
                <a:srgbClr val="0000CC"/>
              </a:solidFill>
            </a:rPr>
            <a:t>Numerical Modeling  and Geographical Information  System Division</a:t>
          </a:r>
          <a:endParaRPr lang="zh-TW" altLang="en-US" sz="1800" b="1" dirty="0">
            <a:solidFill>
              <a:srgbClr val="0000CC"/>
            </a:solidFill>
          </a:endParaRPr>
        </a:p>
      </dgm:t>
    </dgm:pt>
    <dgm:pt modelId="{1C180A4B-6EED-4FFD-9A2E-678722EB22A9}" type="parTrans" cxnId="{054FE277-BA0E-4E0F-B20F-9725AC4D34F8}">
      <dgm:prSet/>
      <dgm:spPr/>
      <dgm:t>
        <a:bodyPr/>
        <a:lstStyle/>
        <a:p>
          <a:endParaRPr lang="zh-TW" altLang="en-US" sz="1800"/>
        </a:p>
      </dgm:t>
    </dgm:pt>
    <dgm:pt modelId="{D1FB978F-BFCE-438B-A465-F3EFA617E843}" type="sibTrans" cxnId="{054FE277-BA0E-4E0F-B20F-9725AC4D34F8}">
      <dgm:prSet/>
      <dgm:spPr>
        <a:noFill/>
        <a:ln>
          <a:noFill/>
        </a:ln>
      </dgm:spPr>
      <dgm:t>
        <a:bodyPr/>
        <a:lstStyle/>
        <a:p>
          <a:endParaRPr lang="zh-TW" altLang="en-US" sz="1800"/>
        </a:p>
      </dgm:t>
    </dgm:pt>
    <dgm:pt modelId="{66DA99E1-24E2-4044-9475-DC8D7A51B1E6}">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International Affairs and  Research Development Division</a:t>
          </a:r>
          <a:endParaRPr lang="zh-TW" altLang="en-US" sz="1800" b="1" dirty="0">
            <a:solidFill>
              <a:srgbClr val="0000CC"/>
            </a:solidFill>
          </a:endParaRPr>
        </a:p>
      </dgm:t>
    </dgm:pt>
    <dgm:pt modelId="{B52FFB4F-D5BF-435B-B443-0B05FF0B6736}" type="parTrans" cxnId="{1D8EE1A8-50A1-41E1-B613-B87AC6A77B38}">
      <dgm:prSet/>
      <dgm:spPr/>
      <dgm:t>
        <a:bodyPr/>
        <a:lstStyle/>
        <a:p>
          <a:endParaRPr lang="zh-TW" altLang="en-US" sz="1800"/>
        </a:p>
      </dgm:t>
    </dgm:pt>
    <dgm:pt modelId="{9429C56A-7C60-416F-992F-54A60656CE82}" type="sibTrans" cxnId="{1D8EE1A8-50A1-41E1-B613-B87AC6A77B38}">
      <dgm:prSet/>
      <dgm:spPr>
        <a:noFill/>
        <a:ln>
          <a:noFill/>
        </a:ln>
      </dgm:spPr>
      <dgm:t>
        <a:bodyPr/>
        <a:lstStyle/>
        <a:p>
          <a:endParaRPr lang="zh-TW" altLang="en-US" sz="1800"/>
        </a:p>
      </dgm:t>
    </dgm:pt>
    <dgm:pt modelId="{336C2C48-3D13-40AE-88FD-BAFF4F8BD3B3}">
      <dgm:prSet phldrT="[文字]" custT="1"/>
      <dgm:spPr>
        <a:noFill/>
        <a:ln w="38100">
          <a:solidFill>
            <a:srgbClr val="00B050"/>
          </a:solidFill>
        </a:ln>
      </dgm:spPr>
      <dgm:t>
        <a:bodyPr/>
        <a:lstStyle/>
        <a:p>
          <a:r>
            <a:rPr lang="en-US" altLang="zh-TW" sz="1800" b="1" dirty="0" smtClean="0">
              <a:solidFill>
                <a:srgbClr val="0000CC"/>
              </a:solidFill>
              <a:ea typeface="華康中楷體" pitchFamily="49" charset="-120"/>
            </a:rPr>
            <a:t>Administration Management D</a:t>
          </a:r>
          <a:r>
            <a:rPr lang="en-US" altLang="zh-TW" sz="1800" b="1" dirty="0" smtClean="0">
              <a:solidFill>
                <a:srgbClr val="0000CC"/>
              </a:solidFill>
            </a:rPr>
            <a:t>ivision</a:t>
          </a:r>
          <a:endParaRPr lang="zh-TW" altLang="en-US" sz="1800" b="1" dirty="0">
            <a:solidFill>
              <a:srgbClr val="0000CC"/>
            </a:solidFill>
          </a:endParaRPr>
        </a:p>
      </dgm:t>
    </dgm:pt>
    <dgm:pt modelId="{95029877-9D3A-46F1-B167-FAA284949B58}" type="parTrans" cxnId="{DA661667-01DB-48C8-93B8-0CB120545AD8}">
      <dgm:prSet/>
      <dgm:spPr/>
      <dgm:t>
        <a:bodyPr/>
        <a:lstStyle/>
        <a:p>
          <a:endParaRPr lang="zh-TW" altLang="en-US" sz="1800"/>
        </a:p>
      </dgm:t>
    </dgm:pt>
    <dgm:pt modelId="{8EB47635-95D1-4914-8A32-C796A8EDDAA8}" type="sibTrans" cxnId="{DA661667-01DB-48C8-93B8-0CB120545AD8}">
      <dgm:prSet/>
      <dgm:spPr/>
      <dgm:t>
        <a:bodyPr/>
        <a:lstStyle/>
        <a:p>
          <a:endParaRPr lang="zh-TW" altLang="en-US" sz="1800"/>
        </a:p>
      </dgm:t>
    </dgm:pt>
    <dgm:pt modelId="{490AA8F5-2117-4BD3-A720-574DC3ED895F}" type="pres">
      <dgm:prSet presAssocID="{042511A4-91E7-4388-948E-90187EDFFC6E}" presName="Name0" presStyleCnt="0">
        <dgm:presLayoutVars>
          <dgm:dir/>
          <dgm:resizeHandles/>
        </dgm:presLayoutVars>
      </dgm:prSet>
      <dgm:spPr/>
      <dgm:t>
        <a:bodyPr/>
        <a:lstStyle/>
        <a:p>
          <a:endParaRPr lang="zh-TW" altLang="en-US"/>
        </a:p>
      </dgm:t>
    </dgm:pt>
    <dgm:pt modelId="{8E6BFCE5-8073-4B09-A799-79943929EFA4}" type="pres">
      <dgm:prSet presAssocID="{9F86DC1B-399E-48BE-A73C-5A2CF1427243}" presName="compNode" presStyleCnt="0"/>
      <dgm:spPr/>
    </dgm:pt>
    <dgm:pt modelId="{ED30343D-5ED7-41FB-B6CA-079F05061DA3}" type="pres">
      <dgm:prSet presAssocID="{9F86DC1B-399E-48BE-A73C-5A2CF1427243}" presName="dummyConnPt" presStyleCnt="0"/>
      <dgm:spPr/>
    </dgm:pt>
    <dgm:pt modelId="{3F34FFFF-9AA1-40C8-A9D9-014E513470CC}" type="pres">
      <dgm:prSet presAssocID="{9F86DC1B-399E-48BE-A73C-5A2CF1427243}" presName="node" presStyleLbl="node1" presStyleIdx="0" presStyleCnt="9" custScaleX="120097" custLinFactNeighborX="-15051" custLinFactNeighborY="23141">
        <dgm:presLayoutVars>
          <dgm:bulletEnabled val="1"/>
        </dgm:presLayoutVars>
      </dgm:prSet>
      <dgm:spPr/>
      <dgm:t>
        <a:bodyPr/>
        <a:lstStyle/>
        <a:p>
          <a:endParaRPr lang="zh-TW" altLang="en-US"/>
        </a:p>
      </dgm:t>
    </dgm:pt>
    <dgm:pt modelId="{E2901A6B-B2C2-47F1-AD61-DDDF402AAB91}" type="pres">
      <dgm:prSet presAssocID="{6919A6AE-071F-4433-8397-EFE1C15CF53C}" presName="sibTrans" presStyleLbl="bgSibTrans2D1" presStyleIdx="0" presStyleCnt="8"/>
      <dgm:spPr/>
      <dgm:t>
        <a:bodyPr/>
        <a:lstStyle/>
        <a:p>
          <a:endParaRPr lang="zh-TW" altLang="en-US"/>
        </a:p>
      </dgm:t>
    </dgm:pt>
    <dgm:pt modelId="{FBD762B6-24EE-49AF-AFF3-DCA661070DCE}" type="pres">
      <dgm:prSet presAssocID="{E69DBC40-2CE3-4C83-AEB9-8BDCD9730AC4}" presName="compNode" presStyleCnt="0"/>
      <dgm:spPr/>
    </dgm:pt>
    <dgm:pt modelId="{1F95816E-D1D5-430A-80D0-DEE27AC6D742}" type="pres">
      <dgm:prSet presAssocID="{E69DBC40-2CE3-4C83-AEB9-8BDCD9730AC4}" presName="dummyConnPt" presStyleCnt="0"/>
      <dgm:spPr/>
    </dgm:pt>
    <dgm:pt modelId="{926291A4-2411-4D6D-A476-1A49FD5363E7}" type="pres">
      <dgm:prSet presAssocID="{E69DBC40-2CE3-4C83-AEB9-8BDCD9730AC4}" presName="node" presStyleLbl="node1" presStyleIdx="1" presStyleCnt="9" custScaleX="120097" custLinFactNeighborX="-15051" custLinFactNeighborY="11578">
        <dgm:presLayoutVars>
          <dgm:bulletEnabled val="1"/>
        </dgm:presLayoutVars>
      </dgm:prSet>
      <dgm:spPr/>
      <dgm:t>
        <a:bodyPr/>
        <a:lstStyle/>
        <a:p>
          <a:endParaRPr lang="zh-TW" altLang="en-US"/>
        </a:p>
      </dgm:t>
    </dgm:pt>
    <dgm:pt modelId="{46E6E4FB-F8BF-4619-975F-D5A3D93314F0}" type="pres">
      <dgm:prSet presAssocID="{E184CC22-2AAB-47EA-9D02-228708149C00}" presName="sibTrans" presStyleLbl="bgSibTrans2D1" presStyleIdx="1" presStyleCnt="8"/>
      <dgm:spPr/>
      <dgm:t>
        <a:bodyPr/>
        <a:lstStyle/>
        <a:p>
          <a:endParaRPr lang="zh-TW" altLang="en-US"/>
        </a:p>
      </dgm:t>
    </dgm:pt>
    <dgm:pt modelId="{041D0B0A-2494-488A-B21F-2839B3C1895F}" type="pres">
      <dgm:prSet presAssocID="{8E63FDE9-C806-4A22-A284-146DBE681B6A}" presName="compNode" presStyleCnt="0"/>
      <dgm:spPr/>
    </dgm:pt>
    <dgm:pt modelId="{5173FDCD-867A-46CD-8C62-6C4BA0669655}" type="pres">
      <dgm:prSet presAssocID="{8E63FDE9-C806-4A22-A284-146DBE681B6A}" presName="dummyConnPt" presStyleCnt="0"/>
      <dgm:spPr/>
    </dgm:pt>
    <dgm:pt modelId="{43FB5431-E6BA-4E6C-968F-104B012E4820}" type="pres">
      <dgm:prSet presAssocID="{8E63FDE9-C806-4A22-A284-146DBE681B6A}" presName="node" presStyleLbl="node1" presStyleIdx="2" presStyleCnt="9" custScaleX="120097" custLinFactNeighborX="-15051">
        <dgm:presLayoutVars>
          <dgm:bulletEnabled val="1"/>
        </dgm:presLayoutVars>
      </dgm:prSet>
      <dgm:spPr/>
      <dgm:t>
        <a:bodyPr/>
        <a:lstStyle/>
        <a:p>
          <a:endParaRPr lang="zh-TW" altLang="en-US"/>
        </a:p>
      </dgm:t>
    </dgm:pt>
    <dgm:pt modelId="{4FA9CB67-86C7-4872-BC61-D5D1AFC390B4}" type="pres">
      <dgm:prSet presAssocID="{81D7BDAE-BD90-43F0-AEFF-1903C43A7792}" presName="sibTrans" presStyleLbl="bgSibTrans2D1" presStyleIdx="2" presStyleCnt="8"/>
      <dgm:spPr/>
      <dgm:t>
        <a:bodyPr/>
        <a:lstStyle/>
        <a:p>
          <a:endParaRPr lang="zh-TW" altLang="en-US"/>
        </a:p>
      </dgm:t>
    </dgm:pt>
    <dgm:pt modelId="{59755A45-2A98-4E0E-A7EC-7DC1B1E11991}" type="pres">
      <dgm:prSet presAssocID="{16CA1B19-0510-4864-92D5-35C4C1B9B558}" presName="compNode" presStyleCnt="0"/>
      <dgm:spPr/>
    </dgm:pt>
    <dgm:pt modelId="{7354A695-BF31-4092-B8FC-931E5E1AB91E}" type="pres">
      <dgm:prSet presAssocID="{16CA1B19-0510-4864-92D5-35C4C1B9B558}" presName="dummyConnPt" presStyleCnt="0"/>
      <dgm:spPr/>
    </dgm:pt>
    <dgm:pt modelId="{6D6B29E2-84FA-43B7-8BEA-0F0C8D0FC48E}" type="pres">
      <dgm:prSet presAssocID="{16CA1B19-0510-4864-92D5-35C4C1B9B558}" presName="node" presStyleLbl="node1" presStyleIdx="3" presStyleCnt="9" custScaleX="120097">
        <dgm:presLayoutVars>
          <dgm:bulletEnabled val="1"/>
        </dgm:presLayoutVars>
      </dgm:prSet>
      <dgm:spPr/>
      <dgm:t>
        <a:bodyPr/>
        <a:lstStyle/>
        <a:p>
          <a:endParaRPr lang="zh-TW" altLang="en-US"/>
        </a:p>
      </dgm:t>
    </dgm:pt>
    <dgm:pt modelId="{DD1D7F6B-C2B3-44DF-A2B2-4021AEE62077}" type="pres">
      <dgm:prSet presAssocID="{510BDCD1-BC28-4AA2-809F-01E4485E3061}" presName="sibTrans" presStyleLbl="bgSibTrans2D1" presStyleIdx="3" presStyleCnt="8"/>
      <dgm:spPr/>
      <dgm:t>
        <a:bodyPr/>
        <a:lstStyle/>
        <a:p>
          <a:endParaRPr lang="zh-TW" altLang="en-US"/>
        </a:p>
      </dgm:t>
    </dgm:pt>
    <dgm:pt modelId="{B57CE051-B274-4CDF-8060-42B2210163D7}" type="pres">
      <dgm:prSet presAssocID="{EA273C41-61B3-4EC9-A0D3-684FBD53312D}" presName="compNode" presStyleCnt="0"/>
      <dgm:spPr/>
    </dgm:pt>
    <dgm:pt modelId="{726D2BCC-607B-4F27-9C43-0098153E10E8}" type="pres">
      <dgm:prSet presAssocID="{EA273C41-61B3-4EC9-A0D3-684FBD53312D}" presName="dummyConnPt" presStyleCnt="0"/>
      <dgm:spPr/>
    </dgm:pt>
    <dgm:pt modelId="{9B7DD857-9743-4FDA-B099-AE382A72443A}" type="pres">
      <dgm:prSet presAssocID="{EA273C41-61B3-4EC9-A0D3-684FBD53312D}" presName="node" presStyleLbl="node1" presStyleIdx="4" presStyleCnt="9" custScaleX="120097" custLinFactNeighborY="11578">
        <dgm:presLayoutVars>
          <dgm:bulletEnabled val="1"/>
        </dgm:presLayoutVars>
      </dgm:prSet>
      <dgm:spPr/>
      <dgm:t>
        <a:bodyPr/>
        <a:lstStyle/>
        <a:p>
          <a:endParaRPr lang="zh-TW" altLang="en-US"/>
        </a:p>
      </dgm:t>
    </dgm:pt>
    <dgm:pt modelId="{0312EBF0-CD45-46F8-B94D-58B9FA63DAAD}" type="pres">
      <dgm:prSet presAssocID="{A63930F8-EA8A-4B9C-A891-00C86BA70628}" presName="sibTrans" presStyleLbl="bgSibTrans2D1" presStyleIdx="4" presStyleCnt="8"/>
      <dgm:spPr/>
      <dgm:t>
        <a:bodyPr/>
        <a:lstStyle/>
        <a:p>
          <a:endParaRPr lang="zh-TW" altLang="en-US"/>
        </a:p>
      </dgm:t>
    </dgm:pt>
    <dgm:pt modelId="{1C265AAF-1172-4E86-B0F4-B7C3CB0CE6ED}" type="pres">
      <dgm:prSet presAssocID="{3A8B45AD-9A4C-4BA5-B9A2-45EE1CE4B98A}" presName="compNode" presStyleCnt="0"/>
      <dgm:spPr/>
    </dgm:pt>
    <dgm:pt modelId="{3D9F9D0E-DBDC-4490-B98A-93B098D82B3C}" type="pres">
      <dgm:prSet presAssocID="{3A8B45AD-9A4C-4BA5-B9A2-45EE1CE4B98A}" presName="dummyConnPt" presStyleCnt="0"/>
      <dgm:spPr/>
    </dgm:pt>
    <dgm:pt modelId="{A7AA408A-825C-40CE-A52F-C2E9DFEBCE77}" type="pres">
      <dgm:prSet presAssocID="{3A8B45AD-9A4C-4BA5-B9A2-45EE1CE4B98A}" presName="node" presStyleLbl="node1" presStyleIdx="5" presStyleCnt="9" custScaleX="120097" custLinFactNeighborY="23141">
        <dgm:presLayoutVars>
          <dgm:bulletEnabled val="1"/>
        </dgm:presLayoutVars>
      </dgm:prSet>
      <dgm:spPr/>
      <dgm:t>
        <a:bodyPr/>
        <a:lstStyle/>
        <a:p>
          <a:endParaRPr lang="zh-TW" altLang="en-US"/>
        </a:p>
      </dgm:t>
    </dgm:pt>
    <dgm:pt modelId="{4ADBE3EB-1C7C-4B6C-A924-5227973D22BA}" type="pres">
      <dgm:prSet presAssocID="{13AE8218-BF63-4CE2-AE5D-A20559E791DB}" presName="sibTrans" presStyleLbl="bgSibTrans2D1" presStyleIdx="5" presStyleCnt="8"/>
      <dgm:spPr/>
      <dgm:t>
        <a:bodyPr/>
        <a:lstStyle/>
        <a:p>
          <a:endParaRPr lang="zh-TW" altLang="en-US"/>
        </a:p>
      </dgm:t>
    </dgm:pt>
    <dgm:pt modelId="{14B9908F-187E-4ECB-9267-84A43360DE0A}" type="pres">
      <dgm:prSet presAssocID="{00804824-5716-4646-9A20-5F4E21DB02BC}" presName="compNode" presStyleCnt="0"/>
      <dgm:spPr/>
    </dgm:pt>
    <dgm:pt modelId="{86D3F74B-7C03-4639-9F55-54CDAF6375A9}" type="pres">
      <dgm:prSet presAssocID="{00804824-5716-4646-9A20-5F4E21DB02BC}" presName="dummyConnPt" presStyleCnt="0"/>
      <dgm:spPr/>
    </dgm:pt>
    <dgm:pt modelId="{BD4297F7-4609-4FC7-A9E4-D006E40040C6}" type="pres">
      <dgm:prSet presAssocID="{00804824-5716-4646-9A20-5F4E21DB02BC}" presName="node" presStyleLbl="node1" presStyleIdx="6" presStyleCnt="9" custScaleX="120097" custLinFactNeighborX="15051" custLinFactNeighborY="23141">
        <dgm:presLayoutVars>
          <dgm:bulletEnabled val="1"/>
        </dgm:presLayoutVars>
      </dgm:prSet>
      <dgm:spPr/>
      <dgm:t>
        <a:bodyPr/>
        <a:lstStyle/>
        <a:p>
          <a:endParaRPr lang="zh-TW" altLang="en-US"/>
        </a:p>
      </dgm:t>
    </dgm:pt>
    <dgm:pt modelId="{56164C3E-1CDD-4E4A-B503-2EABF3F65382}" type="pres">
      <dgm:prSet presAssocID="{D1FB978F-BFCE-438B-A465-F3EFA617E843}" presName="sibTrans" presStyleLbl="bgSibTrans2D1" presStyleIdx="6" presStyleCnt="8"/>
      <dgm:spPr/>
      <dgm:t>
        <a:bodyPr/>
        <a:lstStyle/>
        <a:p>
          <a:endParaRPr lang="zh-TW" altLang="en-US"/>
        </a:p>
      </dgm:t>
    </dgm:pt>
    <dgm:pt modelId="{9413D6F6-45E1-4A8D-8AD7-E312031814F8}" type="pres">
      <dgm:prSet presAssocID="{66DA99E1-24E2-4044-9475-DC8D7A51B1E6}" presName="compNode" presStyleCnt="0"/>
      <dgm:spPr/>
    </dgm:pt>
    <dgm:pt modelId="{52A47CD7-133A-44EB-93FB-E6980C091674}" type="pres">
      <dgm:prSet presAssocID="{66DA99E1-24E2-4044-9475-DC8D7A51B1E6}" presName="dummyConnPt" presStyleCnt="0"/>
      <dgm:spPr/>
    </dgm:pt>
    <dgm:pt modelId="{A5792B15-BC71-4313-9D69-44722C81B017}" type="pres">
      <dgm:prSet presAssocID="{66DA99E1-24E2-4044-9475-DC8D7A51B1E6}" presName="node" presStyleLbl="node1" presStyleIdx="7" presStyleCnt="9" custScaleX="120097" custLinFactNeighborX="15051" custLinFactNeighborY="11578">
        <dgm:presLayoutVars>
          <dgm:bulletEnabled val="1"/>
        </dgm:presLayoutVars>
      </dgm:prSet>
      <dgm:spPr/>
      <dgm:t>
        <a:bodyPr/>
        <a:lstStyle/>
        <a:p>
          <a:endParaRPr lang="zh-TW" altLang="en-US"/>
        </a:p>
      </dgm:t>
    </dgm:pt>
    <dgm:pt modelId="{0720F6E9-B46A-4347-B29C-78FAF7B93706}" type="pres">
      <dgm:prSet presAssocID="{9429C56A-7C60-416F-992F-54A60656CE82}" presName="sibTrans" presStyleLbl="bgSibTrans2D1" presStyleIdx="7" presStyleCnt="8"/>
      <dgm:spPr/>
      <dgm:t>
        <a:bodyPr/>
        <a:lstStyle/>
        <a:p>
          <a:endParaRPr lang="zh-TW" altLang="en-US"/>
        </a:p>
      </dgm:t>
    </dgm:pt>
    <dgm:pt modelId="{50CB1BB6-3EB6-4B02-B28B-5D941954A544}" type="pres">
      <dgm:prSet presAssocID="{336C2C48-3D13-40AE-88FD-BAFF4F8BD3B3}" presName="compNode" presStyleCnt="0"/>
      <dgm:spPr/>
    </dgm:pt>
    <dgm:pt modelId="{3979A961-2FC0-4A03-9C08-4B20E9E35439}" type="pres">
      <dgm:prSet presAssocID="{336C2C48-3D13-40AE-88FD-BAFF4F8BD3B3}" presName="dummyConnPt" presStyleCnt="0"/>
      <dgm:spPr/>
    </dgm:pt>
    <dgm:pt modelId="{DDE06A3D-917A-4316-A85D-713CACAEFAF1}" type="pres">
      <dgm:prSet presAssocID="{336C2C48-3D13-40AE-88FD-BAFF4F8BD3B3}" presName="node" presStyleLbl="node1" presStyleIdx="8" presStyleCnt="9" custScaleX="120097" custLinFactNeighborX="15051">
        <dgm:presLayoutVars>
          <dgm:bulletEnabled val="1"/>
        </dgm:presLayoutVars>
      </dgm:prSet>
      <dgm:spPr/>
      <dgm:t>
        <a:bodyPr/>
        <a:lstStyle/>
        <a:p>
          <a:endParaRPr lang="zh-TW" altLang="en-US"/>
        </a:p>
      </dgm:t>
    </dgm:pt>
  </dgm:ptLst>
  <dgm:cxnLst>
    <dgm:cxn modelId="{092CE938-29B1-4057-963D-CA4A4BDE1D63}" type="presOf" srcId="{A63930F8-EA8A-4B9C-A891-00C86BA70628}" destId="{0312EBF0-CD45-46F8-B94D-58B9FA63DAAD}" srcOrd="0" destOrd="0" presId="urn:microsoft.com/office/officeart/2005/8/layout/bProcess4"/>
    <dgm:cxn modelId="{5A98B651-DAC3-4F7C-BDD6-EB7FF7C7BFEF}" type="presOf" srcId="{510BDCD1-BC28-4AA2-809F-01E4485E3061}" destId="{DD1D7F6B-C2B3-44DF-A2B2-4021AEE62077}" srcOrd="0" destOrd="0" presId="urn:microsoft.com/office/officeart/2005/8/layout/bProcess4"/>
    <dgm:cxn modelId="{E71FD74F-5B89-46BD-B85B-1B3529E0636A}" type="presOf" srcId="{E184CC22-2AAB-47EA-9D02-228708149C00}" destId="{46E6E4FB-F8BF-4619-975F-D5A3D93314F0}" srcOrd="0" destOrd="0" presId="urn:microsoft.com/office/officeart/2005/8/layout/bProcess4"/>
    <dgm:cxn modelId="{763B4420-9627-4D4D-9797-B853B0E0F882}" srcId="{042511A4-91E7-4388-948E-90187EDFFC6E}" destId="{E69DBC40-2CE3-4C83-AEB9-8BDCD9730AC4}" srcOrd="1" destOrd="0" parTransId="{823C6826-D9D0-4DF5-8129-A8C450CA44D4}" sibTransId="{E184CC22-2AAB-47EA-9D02-228708149C00}"/>
    <dgm:cxn modelId="{E249CAA0-4877-4C0E-8AA4-897FB93D068C}" type="presOf" srcId="{00804824-5716-4646-9A20-5F4E21DB02BC}" destId="{BD4297F7-4609-4FC7-A9E4-D006E40040C6}" srcOrd="0" destOrd="0" presId="urn:microsoft.com/office/officeart/2005/8/layout/bProcess4"/>
    <dgm:cxn modelId="{A04EE116-0BF0-41C5-97FD-0CD5B3F09C12}" type="presOf" srcId="{8E63FDE9-C806-4A22-A284-146DBE681B6A}" destId="{43FB5431-E6BA-4E6C-968F-104B012E4820}" srcOrd="0" destOrd="0" presId="urn:microsoft.com/office/officeart/2005/8/layout/bProcess4"/>
    <dgm:cxn modelId="{054FE277-BA0E-4E0F-B20F-9725AC4D34F8}" srcId="{042511A4-91E7-4388-948E-90187EDFFC6E}" destId="{00804824-5716-4646-9A20-5F4E21DB02BC}" srcOrd="6" destOrd="0" parTransId="{1C180A4B-6EED-4FFD-9A2E-678722EB22A9}" sibTransId="{D1FB978F-BFCE-438B-A465-F3EFA617E843}"/>
    <dgm:cxn modelId="{167D08FA-B205-4992-88C3-28BB27219EAA}" type="presOf" srcId="{336C2C48-3D13-40AE-88FD-BAFF4F8BD3B3}" destId="{DDE06A3D-917A-4316-A85D-713CACAEFAF1}" srcOrd="0" destOrd="0" presId="urn:microsoft.com/office/officeart/2005/8/layout/bProcess4"/>
    <dgm:cxn modelId="{7966B3BE-13CE-4D45-BE6B-F27B018E087C}" srcId="{042511A4-91E7-4388-948E-90187EDFFC6E}" destId="{EA273C41-61B3-4EC9-A0D3-684FBD53312D}" srcOrd="4" destOrd="0" parTransId="{F2C40966-820E-4FC0-A107-EDB119CDE798}" sibTransId="{A63930F8-EA8A-4B9C-A891-00C86BA70628}"/>
    <dgm:cxn modelId="{4784700D-407A-4EAF-A008-C086D42BA90C}" type="presOf" srcId="{EA273C41-61B3-4EC9-A0D3-684FBD53312D}" destId="{9B7DD857-9743-4FDA-B099-AE382A72443A}" srcOrd="0" destOrd="0" presId="urn:microsoft.com/office/officeart/2005/8/layout/bProcess4"/>
    <dgm:cxn modelId="{3D17E736-4557-4336-8348-4B4D1F49E274}" type="presOf" srcId="{D1FB978F-BFCE-438B-A465-F3EFA617E843}" destId="{56164C3E-1CDD-4E4A-B503-2EABF3F65382}" srcOrd="0" destOrd="0" presId="urn:microsoft.com/office/officeart/2005/8/layout/bProcess4"/>
    <dgm:cxn modelId="{5D77F803-7E32-47E6-910C-65956F479FDF}" type="presOf" srcId="{9429C56A-7C60-416F-992F-54A60656CE82}" destId="{0720F6E9-B46A-4347-B29C-78FAF7B93706}" srcOrd="0" destOrd="0" presId="urn:microsoft.com/office/officeart/2005/8/layout/bProcess4"/>
    <dgm:cxn modelId="{27CF38C5-013B-4177-BD4B-A8705B13271C}" type="presOf" srcId="{3A8B45AD-9A4C-4BA5-B9A2-45EE1CE4B98A}" destId="{A7AA408A-825C-40CE-A52F-C2E9DFEBCE77}" srcOrd="0" destOrd="0" presId="urn:microsoft.com/office/officeart/2005/8/layout/bProcess4"/>
    <dgm:cxn modelId="{57D229A5-0C6B-491A-8656-37776C7A0E3D}" type="presOf" srcId="{81D7BDAE-BD90-43F0-AEFF-1903C43A7792}" destId="{4FA9CB67-86C7-4872-BC61-D5D1AFC390B4}" srcOrd="0" destOrd="0" presId="urn:microsoft.com/office/officeart/2005/8/layout/bProcess4"/>
    <dgm:cxn modelId="{DB990C27-4367-41F7-8269-FBDC9929816B}" srcId="{042511A4-91E7-4388-948E-90187EDFFC6E}" destId="{8E63FDE9-C806-4A22-A284-146DBE681B6A}" srcOrd="2" destOrd="0" parTransId="{D39B41D1-4D5D-4391-9F05-6A47483ACF90}" sibTransId="{81D7BDAE-BD90-43F0-AEFF-1903C43A7792}"/>
    <dgm:cxn modelId="{ED0F1679-69FE-455E-BB0B-796A5BF5DD9E}" srcId="{042511A4-91E7-4388-948E-90187EDFFC6E}" destId="{3A8B45AD-9A4C-4BA5-B9A2-45EE1CE4B98A}" srcOrd="5" destOrd="0" parTransId="{01EB7807-A45C-4C2F-82D0-4293C4251403}" sibTransId="{13AE8218-BF63-4CE2-AE5D-A20559E791DB}"/>
    <dgm:cxn modelId="{0D86CE17-D34B-47DE-853A-12B8BA63F325}" type="presOf" srcId="{9F86DC1B-399E-48BE-A73C-5A2CF1427243}" destId="{3F34FFFF-9AA1-40C8-A9D9-014E513470CC}" srcOrd="0" destOrd="0" presId="urn:microsoft.com/office/officeart/2005/8/layout/bProcess4"/>
    <dgm:cxn modelId="{85370656-B681-4BAB-916A-288798E3E851}" type="presOf" srcId="{16CA1B19-0510-4864-92D5-35C4C1B9B558}" destId="{6D6B29E2-84FA-43B7-8BEA-0F0C8D0FC48E}" srcOrd="0" destOrd="0" presId="urn:microsoft.com/office/officeart/2005/8/layout/bProcess4"/>
    <dgm:cxn modelId="{9C55AD98-5D85-497C-9C2C-7B3AFB173F7A}" type="presOf" srcId="{13AE8218-BF63-4CE2-AE5D-A20559E791DB}" destId="{4ADBE3EB-1C7C-4B6C-A924-5227973D22BA}" srcOrd="0" destOrd="0" presId="urn:microsoft.com/office/officeart/2005/8/layout/bProcess4"/>
    <dgm:cxn modelId="{EC476682-565B-47D7-9312-1298D01217D2}" type="presOf" srcId="{E69DBC40-2CE3-4C83-AEB9-8BDCD9730AC4}" destId="{926291A4-2411-4D6D-A476-1A49FD5363E7}" srcOrd="0" destOrd="0" presId="urn:microsoft.com/office/officeart/2005/8/layout/bProcess4"/>
    <dgm:cxn modelId="{DA661667-01DB-48C8-93B8-0CB120545AD8}" srcId="{042511A4-91E7-4388-948E-90187EDFFC6E}" destId="{336C2C48-3D13-40AE-88FD-BAFF4F8BD3B3}" srcOrd="8" destOrd="0" parTransId="{95029877-9D3A-46F1-B167-FAA284949B58}" sibTransId="{8EB47635-95D1-4914-8A32-C796A8EDDAA8}"/>
    <dgm:cxn modelId="{52BA05BA-98FA-457A-AF86-4A4E86B3CECD}" type="presOf" srcId="{042511A4-91E7-4388-948E-90187EDFFC6E}" destId="{490AA8F5-2117-4BD3-A720-574DC3ED895F}" srcOrd="0" destOrd="0" presId="urn:microsoft.com/office/officeart/2005/8/layout/bProcess4"/>
    <dgm:cxn modelId="{1D8EE1A8-50A1-41E1-B613-B87AC6A77B38}" srcId="{042511A4-91E7-4388-948E-90187EDFFC6E}" destId="{66DA99E1-24E2-4044-9475-DC8D7A51B1E6}" srcOrd="7" destOrd="0" parTransId="{B52FFB4F-D5BF-435B-B443-0B05FF0B6736}" sibTransId="{9429C56A-7C60-416F-992F-54A60656CE82}"/>
    <dgm:cxn modelId="{DBD540E7-9D39-4EF3-9247-9D005DF8B069}" srcId="{042511A4-91E7-4388-948E-90187EDFFC6E}" destId="{9F86DC1B-399E-48BE-A73C-5A2CF1427243}" srcOrd="0" destOrd="0" parTransId="{8E59A46D-AEFD-48AB-9711-591B2D19829A}" sibTransId="{6919A6AE-071F-4433-8397-EFE1C15CF53C}"/>
    <dgm:cxn modelId="{0B86127E-3FB5-48C3-A867-A63204913141}" type="presOf" srcId="{6919A6AE-071F-4433-8397-EFE1C15CF53C}" destId="{E2901A6B-B2C2-47F1-AD61-DDDF402AAB91}" srcOrd="0" destOrd="0" presId="urn:microsoft.com/office/officeart/2005/8/layout/bProcess4"/>
    <dgm:cxn modelId="{3DA7CD7F-02EA-42A7-9D1C-72BCBAF7750E}" type="presOf" srcId="{66DA99E1-24E2-4044-9475-DC8D7A51B1E6}" destId="{A5792B15-BC71-4313-9D69-44722C81B017}" srcOrd="0" destOrd="0" presId="urn:microsoft.com/office/officeart/2005/8/layout/bProcess4"/>
    <dgm:cxn modelId="{60BDBB18-430C-42B3-B655-46C44C465B52}" srcId="{042511A4-91E7-4388-948E-90187EDFFC6E}" destId="{16CA1B19-0510-4864-92D5-35C4C1B9B558}" srcOrd="3" destOrd="0" parTransId="{A1BCCEC8-0B61-4C78-9D93-641EAC44FBAC}" sibTransId="{510BDCD1-BC28-4AA2-809F-01E4485E3061}"/>
    <dgm:cxn modelId="{27BE8D26-DD75-4471-AF0F-A333D1C8A8F0}" type="presParOf" srcId="{490AA8F5-2117-4BD3-A720-574DC3ED895F}" destId="{8E6BFCE5-8073-4B09-A799-79943929EFA4}" srcOrd="0" destOrd="0" presId="urn:microsoft.com/office/officeart/2005/8/layout/bProcess4"/>
    <dgm:cxn modelId="{A9719FB3-9DFC-4B28-9D6B-F9E3DC1EA056}" type="presParOf" srcId="{8E6BFCE5-8073-4B09-A799-79943929EFA4}" destId="{ED30343D-5ED7-41FB-B6CA-079F05061DA3}" srcOrd="0" destOrd="0" presId="urn:microsoft.com/office/officeart/2005/8/layout/bProcess4"/>
    <dgm:cxn modelId="{903B022E-6B43-4355-97E6-246B874E33BD}" type="presParOf" srcId="{8E6BFCE5-8073-4B09-A799-79943929EFA4}" destId="{3F34FFFF-9AA1-40C8-A9D9-014E513470CC}" srcOrd="1" destOrd="0" presId="urn:microsoft.com/office/officeart/2005/8/layout/bProcess4"/>
    <dgm:cxn modelId="{27F1289D-F20B-4FA7-8BF2-4F2B97EEFF81}" type="presParOf" srcId="{490AA8F5-2117-4BD3-A720-574DC3ED895F}" destId="{E2901A6B-B2C2-47F1-AD61-DDDF402AAB91}" srcOrd="1" destOrd="0" presId="urn:microsoft.com/office/officeart/2005/8/layout/bProcess4"/>
    <dgm:cxn modelId="{7DD4B0F5-7C8B-4BFD-9A89-E4ABE575DA78}" type="presParOf" srcId="{490AA8F5-2117-4BD3-A720-574DC3ED895F}" destId="{FBD762B6-24EE-49AF-AFF3-DCA661070DCE}" srcOrd="2" destOrd="0" presId="urn:microsoft.com/office/officeart/2005/8/layout/bProcess4"/>
    <dgm:cxn modelId="{68EAF2C0-2FEC-4EB2-9EA7-BF41C8E93E72}" type="presParOf" srcId="{FBD762B6-24EE-49AF-AFF3-DCA661070DCE}" destId="{1F95816E-D1D5-430A-80D0-DEE27AC6D742}" srcOrd="0" destOrd="0" presId="urn:microsoft.com/office/officeart/2005/8/layout/bProcess4"/>
    <dgm:cxn modelId="{BD8CE09D-24F0-4A4B-B038-002B698A7E3B}" type="presParOf" srcId="{FBD762B6-24EE-49AF-AFF3-DCA661070DCE}" destId="{926291A4-2411-4D6D-A476-1A49FD5363E7}" srcOrd="1" destOrd="0" presId="urn:microsoft.com/office/officeart/2005/8/layout/bProcess4"/>
    <dgm:cxn modelId="{A53FD547-7B7F-4BD4-AA2F-A9AB9AEB3C3A}" type="presParOf" srcId="{490AA8F5-2117-4BD3-A720-574DC3ED895F}" destId="{46E6E4FB-F8BF-4619-975F-D5A3D93314F0}" srcOrd="3" destOrd="0" presId="urn:microsoft.com/office/officeart/2005/8/layout/bProcess4"/>
    <dgm:cxn modelId="{FD4F95E8-EDD3-4A99-80FA-EE0066F0B8AE}" type="presParOf" srcId="{490AA8F5-2117-4BD3-A720-574DC3ED895F}" destId="{041D0B0A-2494-488A-B21F-2839B3C1895F}" srcOrd="4" destOrd="0" presId="urn:microsoft.com/office/officeart/2005/8/layout/bProcess4"/>
    <dgm:cxn modelId="{9D89AA83-AA54-4608-A739-2947DF2BDD9E}" type="presParOf" srcId="{041D0B0A-2494-488A-B21F-2839B3C1895F}" destId="{5173FDCD-867A-46CD-8C62-6C4BA0669655}" srcOrd="0" destOrd="0" presId="urn:microsoft.com/office/officeart/2005/8/layout/bProcess4"/>
    <dgm:cxn modelId="{A3527500-41EC-430E-8AAC-B61CA6BEAEA9}" type="presParOf" srcId="{041D0B0A-2494-488A-B21F-2839B3C1895F}" destId="{43FB5431-E6BA-4E6C-968F-104B012E4820}" srcOrd="1" destOrd="0" presId="urn:microsoft.com/office/officeart/2005/8/layout/bProcess4"/>
    <dgm:cxn modelId="{3B023395-A28F-49AA-9F67-2CFAD404B27D}" type="presParOf" srcId="{490AA8F5-2117-4BD3-A720-574DC3ED895F}" destId="{4FA9CB67-86C7-4872-BC61-D5D1AFC390B4}" srcOrd="5" destOrd="0" presId="urn:microsoft.com/office/officeart/2005/8/layout/bProcess4"/>
    <dgm:cxn modelId="{3404A000-E3AE-4D77-8BC1-549260B931E9}" type="presParOf" srcId="{490AA8F5-2117-4BD3-A720-574DC3ED895F}" destId="{59755A45-2A98-4E0E-A7EC-7DC1B1E11991}" srcOrd="6" destOrd="0" presId="urn:microsoft.com/office/officeart/2005/8/layout/bProcess4"/>
    <dgm:cxn modelId="{A4449F36-7474-42BA-980A-9FE0C578FEAB}" type="presParOf" srcId="{59755A45-2A98-4E0E-A7EC-7DC1B1E11991}" destId="{7354A695-BF31-4092-B8FC-931E5E1AB91E}" srcOrd="0" destOrd="0" presId="urn:microsoft.com/office/officeart/2005/8/layout/bProcess4"/>
    <dgm:cxn modelId="{07D17900-0865-4E46-BFC9-650ECDAAE613}" type="presParOf" srcId="{59755A45-2A98-4E0E-A7EC-7DC1B1E11991}" destId="{6D6B29E2-84FA-43B7-8BEA-0F0C8D0FC48E}" srcOrd="1" destOrd="0" presId="urn:microsoft.com/office/officeart/2005/8/layout/bProcess4"/>
    <dgm:cxn modelId="{597ABF43-6826-471F-84A4-6B69B49304D6}" type="presParOf" srcId="{490AA8F5-2117-4BD3-A720-574DC3ED895F}" destId="{DD1D7F6B-C2B3-44DF-A2B2-4021AEE62077}" srcOrd="7" destOrd="0" presId="urn:microsoft.com/office/officeart/2005/8/layout/bProcess4"/>
    <dgm:cxn modelId="{B7303FDF-A863-43AE-BE60-BD5FC4D63579}" type="presParOf" srcId="{490AA8F5-2117-4BD3-A720-574DC3ED895F}" destId="{B57CE051-B274-4CDF-8060-42B2210163D7}" srcOrd="8" destOrd="0" presId="urn:microsoft.com/office/officeart/2005/8/layout/bProcess4"/>
    <dgm:cxn modelId="{78826F97-B79A-42C3-A20F-7AE040B3A92B}" type="presParOf" srcId="{B57CE051-B274-4CDF-8060-42B2210163D7}" destId="{726D2BCC-607B-4F27-9C43-0098153E10E8}" srcOrd="0" destOrd="0" presId="urn:microsoft.com/office/officeart/2005/8/layout/bProcess4"/>
    <dgm:cxn modelId="{91A7B4C2-5EBF-4341-8BCE-139407B3641B}" type="presParOf" srcId="{B57CE051-B274-4CDF-8060-42B2210163D7}" destId="{9B7DD857-9743-4FDA-B099-AE382A72443A}" srcOrd="1" destOrd="0" presId="urn:microsoft.com/office/officeart/2005/8/layout/bProcess4"/>
    <dgm:cxn modelId="{9C2536BB-31C2-47D3-8A59-40F6278458C5}" type="presParOf" srcId="{490AA8F5-2117-4BD3-A720-574DC3ED895F}" destId="{0312EBF0-CD45-46F8-B94D-58B9FA63DAAD}" srcOrd="9" destOrd="0" presId="urn:microsoft.com/office/officeart/2005/8/layout/bProcess4"/>
    <dgm:cxn modelId="{78BC4D3C-C809-4CB8-BCB3-5C78E65AD206}" type="presParOf" srcId="{490AA8F5-2117-4BD3-A720-574DC3ED895F}" destId="{1C265AAF-1172-4E86-B0F4-B7C3CB0CE6ED}" srcOrd="10" destOrd="0" presId="urn:microsoft.com/office/officeart/2005/8/layout/bProcess4"/>
    <dgm:cxn modelId="{C5CE8C2C-2C0D-4227-90E8-7591D6512645}" type="presParOf" srcId="{1C265AAF-1172-4E86-B0F4-B7C3CB0CE6ED}" destId="{3D9F9D0E-DBDC-4490-B98A-93B098D82B3C}" srcOrd="0" destOrd="0" presId="urn:microsoft.com/office/officeart/2005/8/layout/bProcess4"/>
    <dgm:cxn modelId="{CDF8A5DF-307E-4CF3-AC8A-19DCA23C372B}" type="presParOf" srcId="{1C265AAF-1172-4E86-B0F4-B7C3CB0CE6ED}" destId="{A7AA408A-825C-40CE-A52F-C2E9DFEBCE77}" srcOrd="1" destOrd="0" presId="urn:microsoft.com/office/officeart/2005/8/layout/bProcess4"/>
    <dgm:cxn modelId="{57BEFE94-A32A-457C-8DEC-A4A535EBEA9D}" type="presParOf" srcId="{490AA8F5-2117-4BD3-A720-574DC3ED895F}" destId="{4ADBE3EB-1C7C-4B6C-A924-5227973D22BA}" srcOrd="11" destOrd="0" presId="urn:microsoft.com/office/officeart/2005/8/layout/bProcess4"/>
    <dgm:cxn modelId="{7CF0A644-CA71-4B7A-842E-1B01F1CA4ED6}" type="presParOf" srcId="{490AA8F5-2117-4BD3-A720-574DC3ED895F}" destId="{14B9908F-187E-4ECB-9267-84A43360DE0A}" srcOrd="12" destOrd="0" presId="urn:microsoft.com/office/officeart/2005/8/layout/bProcess4"/>
    <dgm:cxn modelId="{223605DE-CD02-423B-90A4-7EB4D7D3F276}" type="presParOf" srcId="{14B9908F-187E-4ECB-9267-84A43360DE0A}" destId="{86D3F74B-7C03-4639-9F55-54CDAF6375A9}" srcOrd="0" destOrd="0" presId="urn:microsoft.com/office/officeart/2005/8/layout/bProcess4"/>
    <dgm:cxn modelId="{48C20BF8-7D2E-4CF3-8D79-E562F3E0BB42}" type="presParOf" srcId="{14B9908F-187E-4ECB-9267-84A43360DE0A}" destId="{BD4297F7-4609-4FC7-A9E4-D006E40040C6}" srcOrd="1" destOrd="0" presId="urn:microsoft.com/office/officeart/2005/8/layout/bProcess4"/>
    <dgm:cxn modelId="{07445D4D-CF71-480D-B2D1-E3FDCE056B5D}" type="presParOf" srcId="{490AA8F5-2117-4BD3-A720-574DC3ED895F}" destId="{56164C3E-1CDD-4E4A-B503-2EABF3F65382}" srcOrd="13" destOrd="0" presId="urn:microsoft.com/office/officeart/2005/8/layout/bProcess4"/>
    <dgm:cxn modelId="{0A54903A-44C6-4F6E-B67F-080A9D32E168}" type="presParOf" srcId="{490AA8F5-2117-4BD3-A720-574DC3ED895F}" destId="{9413D6F6-45E1-4A8D-8AD7-E312031814F8}" srcOrd="14" destOrd="0" presId="urn:microsoft.com/office/officeart/2005/8/layout/bProcess4"/>
    <dgm:cxn modelId="{3F0D563F-B7C9-48DA-B260-3E345C038C68}" type="presParOf" srcId="{9413D6F6-45E1-4A8D-8AD7-E312031814F8}" destId="{52A47CD7-133A-44EB-93FB-E6980C091674}" srcOrd="0" destOrd="0" presId="urn:microsoft.com/office/officeart/2005/8/layout/bProcess4"/>
    <dgm:cxn modelId="{A0315C8C-B0C1-4C96-9108-8E10B99A9DFC}" type="presParOf" srcId="{9413D6F6-45E1-4A8D-8AD7-E312031814F8}" destId="{A5792B15-BC71-4313-9D69-44722C81B017}" srcOrd="1" destOrd="0" presId="urn:microsoft.com/office/officeart/2005/8/layout/bProcess4"/>
    <dgm:cxn modelId="{365806BC-45ED-44F6-BBF0-27B536F65FD7}" type="presParOf" srcId="{490AA8F5-2117-4BD3-A720-574DC3ED895F}" destId="{0720F6E9-B46A-4347-B29C-78FAF7B93706}" srcOrd="15" destOrd="0" presId="urn:microsoft.com/office/officeart/2005/8/layout/bProcess4"/>
    <dgm:cxn modelId="{FC1412A3-7F77-462C-9497-1C0992CC99A3}" type="presParOf" srcId="{490AA8F5-2117-4BD3-A720-574DC3ED895F}" destId="{50CB1BB6-3EB6-4B02-B28B-5D941954A544}" srcOrd="16" destOrd="0" presId="urn:microsoft.com/office/officeart/2005/8/layout/bProcess4"/>
    <dgm:cxn modelId="{69F78AF1-A489-44F4-B7B8-ABBAFED0EBD0}" type="presParOf" srcId="{50CB1BB6-3EB6-4B02-B28B-5D941954A544}" destId="{3979A961-2FC0-4A03-9C08-4B20E9E35439}" srcOrd="0" destOrd="0" presId="urn:microsoft.com/office/officeart/2005/8/layout/bProcess4"/>
    <dgm:cxn modelId="{0283863D-7A10-4118-BBCC-BAB07690625E}" type="presParOf" srcId="{50CB1BB6-3EB6-4B02-B28B-5D941954A544}" destId="{DDE06A3D-917A-4316-A85D-713CACAEFAF1}" srcOrd="1" destOrd="0" presId="urn:microsoft.com/office/officeart/2005/8/layout/b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7DBB6-6F84-46C7-A38A-CC14E93F72F7}">
      <dsp:nvSpPr>
        <dsp:cNvPr id="0" name=""/>
        <dsp:cNvSpPr/>
      </dsp:nvSpPr>
      <dsp:spPr>
        <a:xfrm>
          <a:off x="2045417" y="1571547"/>
          <a:ext cx="4062069" cy="1038597"/>
        </a:xfrm>
        <a:prstGeom prst="round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altLang="zh-TW" sz="2400" b="1" kern="1200" dirty="0" smtClean="0"/>
            <a:t>Tainan Hydraulics Laboratory</a:t>
          </a:r>
        </a:p>
      </dsp:txBody>
      <dsp:txXfrm>
        <a:off x="2096117" y="1622247"/>
        <a:ext cx="3960669" cy="937197"/>
      </dsp:txXfrm>
    </dsp:sp>
    <dsp:sp modelId="{33D20F37-7272-444B-A413-CC5B41D619EC}">
      <dsp:nvSpPr>
        <dsp:cNvPr id="0" name=""/>
        <dsp:cNvSpPr/>
      </dsp:nvSpPr>
      <dsp:spPr>
        <a:xfrm rot="19751746">
          <a:off x="4890946" y="1366487"/>
          <a:ext cx="800849" cy="0"/>
        </a:xfrm>
        <a:custGeom>
          <a:avLst/>
          <a:gdLst/>
          <a:ahLst/>
          <a:cxnLst/>
          <a:rect l="0" t="0" r="0" b="0"/>
          <a:pathLst>
            <a:path>
              <a:moveTo>
                <a:pt x="0" y="0"/>
              </a:moveTo>
              <a:lnTo>
                <a:pt x="800849"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1AB1432-B6D7-48D4-9EC4-EBACA4016356}">
      <dsp:nvSpPr>
        <dsp:cNvPr id="0" name=""/>
        <dsp:cNvSpPr/>
      </dsp:nvSpPr>
      <dsp:spPr>
        <a:xfrm>
          <a:off x="4536504" y="610456"/>
          <a:ext cx="3121707" cy="550970"/>
        </a:xfrm>
        <a:prstGeom prst="roundRect">
          <a:avLst/>
        </a:prstGeom>
        <a:no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altLang="zh-TW" sz="1600" b="1" kern="1200" dirty="0" smtClean="0">
              <a:solidFill>
                <a:schemeClr val="accent2"/>
              </a:solidFill>
            </a:rPr>
            <a:t>National Cheng Kung University</a:t>
          </a:r>
          <a:endParaRPr lang="zh-TW" altLang="en-US" sz="1600" b="1" kern="1200" dirty="0">
            <a:solidFill>
              <a:schemeClr val="accent2"/>
            </a:solidFill>
          </a:endParaRPr>
        </a:p>
      </dsp:txBody>
      <dsp:txXfrm>
        <a:off x="4563400" y="637352"/>
        <a:ext cx="3067915" cy="497178"/>
      </dsp:txXfrm>
    </dsp:sp>
    <dsp:sp modelId="{10BAA71C-A95D-499E-9321-12571169B845}">
      <dsp:nvSpPr>
        <dsp:cNvPr id="0" name=""/>
        <dsp:cNvSpPr/>
      </dsp:nvSpPr>
      <dsp:spPr>
        <a:xfrm rot="12812745">
          <a:off x="2608302" y="1365107"/>
          <a:ext cx="747155" cy="0"/>
        </a:xfrm>
        <a:custGeom>
          <a:avLst/>
          <a:gdLst/>
          <a:ahLst/>
          <a:cxnLst/>
          <a:rect l="0" t="0" r="0" b="0"/>
          <a:pathLst>
            <a:path>
              <a:moveTo>
                <a:pt x="0" y="0"/>
              </a:moveTo>
              <a:lnTo>
                <a:pt x="747155"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EC54732-3608-4FD5-A40D-B8825502BEAA}">
      <dsp:nvSpPr>
        <dsp:cNvPr id="0" name=""/>
        <dsp:cNvSpPr/>
      </dsp:nvSpPr>
      <dsp:spPr>
        <a:xfrm>
          <a:off x="792081" y="607696"/>
          <a:ext cx="2925902" cy="550970"/>
        </a:xfrm>
        <a:prstGeom prst="roundRect">
          <a:avLst/>
        </a:prstGeom>
        <a:noFill/>
        <a:ln>
          <a:solidFill>
            <a:schemeClr val="accent2">
              <a:lumMod val="75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altLang="zh-TW" sz="1600" b="1" kern="1200" dirty="0" smtClean="0">
              <a:solidFill>
                <a:schemeClr val="accent2"/>
              </a:solidFill>
            </a:rPr>
            <a:t>Water Resources Agency, MOEA</a:t>
          </a:r>
          <a:endParaRPr lang="zh-TW" altLang="en-US" sz="1600" b="1" kern="1200" dirty="0">
            <a:solidFill>
              <a:schemeClr val="accent2"/>
            </a:solidFill>
          </a:endParaRPr>
        </a:p>
      </dsp:txBody>
      <dsp:txXfrm>
        <a:off x="818977" y="634592"/>
        <a:ext cx="2872110" cy="497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01A6B-B2C2-47F1-AD61-DDDF402AAB91}">
      <dsp:nvSpPr>
        <dsp:cNvPr id="0" name=""/>
        <dsp:cNvSpPr/>
      </dsp:nvSpPr>
      <dsp:spPr>
        <a:xfrm rot="5400000">
          <a:off x="-51031" y="1105513"/>
          <a:ext cx="1286608"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F34FFFF-9AA1-40C8-A9D9-014E513470CC}">
      <dsp:nvSpPr>
        <dsp:cNvPr id="0" name=""/>
        <dsp:cNvSpPr/>
      </dsp:nvSpPr>
      <dsp:spPr>
        <a:xfrm>
          <a:off x="16855" y="26416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Field Investigation  Division</a:t>
          </a:r>
          <a:endParaRPr lang="zh-TW" altLang="en-US" sz="1800" b="1" kern="1200" dirty="0">
            <a:solidFill>
              <a:srgbClr val="0000CC"/>
            </a:solidFill>
          </a:endParaRPr>
        </a:p>
      </dsp:txBody>
      <dsp:txXfrm>
        <a:off x="50278" y="297586"/>
        <a:ext cx="2217262" cy="1074285"/>
      </dsp:txXfrm>
    </dsp:sp>
    <dsp:sp modelId="{46E6E4FB-F8BF-4619-975F-D5A3D93314F0}">
      <dsp:nvSpPr>
        <dsp:cNvPr id="0" name=""/>
        <dsp:cNvSpPr/>
      </dsp:nvSpPr>
      <dsp:spPr>
        <a:xfrm rot="5400000">
          <a:off x="-50945" y="2399893"/>
          <a:ext cx="1286436"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926291A4-2411-4D6D-A476-1A49FD5363E7}">
      <dsp:nvSpPr>
        <dsp:cNvPr id="0" name=""/>
        <dsp:cNvSpPr/>
      </dsp:nvSpPr>
      <dsp:spPr>
        <a:xfrm>
          <a:off x="16855" y="1558629"/>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en-US" altLang="zh-TW" sz="1800" b="1" kern="1200" dirty="0" smtClean="0">
              <a:solidFill>
                <a:srgbClr val="0000CC"/>
              </a:solidFill>
            </a:rPr>
            <a:t>Land-Subsidence Prevention and Reclamation Corps</a:t>
          </a:r>
          <a:endParaRPr lang="zh-TW" altLang="en-US" sz="1800" b="1" kern="1200" dirty="0">
            <a:solidFill>
              <a:srgbClr val="0000CC"/>
            </a:solidFill>
          </a:endParaRPr>
        </a:p>
      </dsp:txBody>
      <dsp:txXfrm>
        <a:off x="50278" y="1592052"/>
        <a:ext cx="2217262" cy="1074285"/>
      </dsp:txXfrm>
    </dsp:sp>
    <dsp:sp modelId="{4FA9CB67-86C7-4872-BC61-D5D1AFC390B4}">
      <dsp:nvSpPr>
        <dsp:cNvPr id="0" name=""/>
        <dsp:cNvSpPr/>
      </dsp:nvSpPr>
      <dsp:spPr>
        <a:xfrm>
          <a:off x="596991" y="3047041"/>
          <a:ext cx="3188546"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43FB5431-E6BA-4E6C-968F-104B012E4820}">
      <dsp:nvSpPr>
        <dsp:cNvPr id="0" name=""/>
        <dsp:cNvSpPr/>
      </dsp:nvSpPr>
      <dsp:spPr>
        <a:xfrm>
          <a:off x="16855" y="285292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Ocean Energy Technology          Research Center</a:t>
          </a:r>
          <a:endParaRPr lang="zh-TW" altLang="en-US" sz="1800" b="1" kern="1200" dirty="0">
            <a:solidFill>
              <a:srgbClr val="0000CC"/>
            </a:solidFill>
          </a:endParaRPr>
        </a:p>
      </dsp:txBody>
      <dsp:txXfrm>
        <a:off x="50278" y="2886346"/>
        <a:ext cx="2217262" cy="1074285"/>
      </dsp:txXfrm>
    </dsp:sp>
    <dsp:sp modelId="{DD1D7F6B-C2B3-44DF-A2B2-4021AEE62077}">
      <dsp:nvSpPr>
        <dsp:cNvPr id="0" name=""/>
        <dsp:cNvSpPr/>
      </dsp:nvSpPr>
      <dsp:spPr>
        <a:xfrm rot="16200000">
          <a:off x="3147037" y="2399893"/>
          <a:ext cx="1286436"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6D6B29E2-84FA-43B7-8BEA-0F0C8D0FC48E}">
      <dsp:nvSpPr>
        <dsp:cNvPr id="0" name=""/>
        <dsp:cNvSpPr/>
      </dsp:nvSpPr>
      <dsp:spPr>
        <a:xfrm>
          <a:off x="3214839" y="285292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Projects Management Division</a:t>
          </a:r>
          <a:endParaRPr lang="zh-TW" altLang="en-US" sz="1800" b="1" kern="1200" dirty="0">
            <a:solidFill>
              <a:srgbClr val="0000CC"/>
            </a:solidFill>
          </a:endParaRPr>
        </a:p>
      </dsp:txBody>
      <dsp:txXfrm>
        <a:off x="3248262" y="2886346"/>
        <a:ext cx="2217262" cy="1074285"/>
      </dsp:txXfrm>
    </dsp:sp>
    <dsp:sp modelId="{0312EBF0-CD45-46F8-B94D-58B9FA63DAAD}">
      <dsp:nvSpPr>
        <dsp:cNvPr id="0" name=""/>
        <dsp:cNvSpPr/>
      </dsp:nvSpPr>
      <dsp:spPr>
        <a:xfrm rot="16200000">
          <a:off x="3146952" y="1105513"/>
          <a:ext cx="1286608"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9B7DD857-9743-4FDA-B099-AE382A72443A}">
      <dsp:nvSpPr>
        <dsp:cNvPr id="0" name=""/>
        <dsp:cNvSpPr/>
      </dsp:nvSpPr>
      <dsp:spPr>
        <a:xfrm>
          <a:off x="3214839" y="1558629"/>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Water Resource and Environment Division </a:t>
          </a:r>
          <a:endParaRPr lang="zh-TW" altLang="en-US" sz="1800" b="1" kern="1200" dirty="0">
            <a:solidFill>
              <a:srgbClr val="0000CC"/>
            </a:solidFill>
          </a:endParaRPr>
        </a:p>
      </dsp:txBody>
      <dsp:txXfrm>
        <a:off x="3248262" y="1592052"/>
        <a:ext cx="2217262" cy="1074285"/>
      </dsp:txXfrm>
    </dsp:sp>
    <dsp:sp modelId="{4ADBE3EB-1C7C-4B6C-A924-5227973D22BA}">
      <dsp:nvSpPr>
        <dsp:cNvPr id="0" name=""/>
        <dsp:cNvSpPr/>
      </dsp:nvSpPr>
      <dsp:spPr>
        <a:xfrm>
          <a:off x="3794974" y="458281"/>
          <a:ext cx="3188546"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A7AA408A-825C-40CE-A52F-C2E9DFEBCE77}">
      <dsp:nvSpPr>
        <dsp:cNvPr id="0" name=""/>
        <dsp:cNvSpPr/>
      </dsp:nvSpPr>
      <dsp:spPr>
        <a:xfrm>
          <a:off x="3214839" y="26416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Physical Modeling  Division</a:t>
          </a:r>
          <a:endParaRPr lang="zh-TW" altLang="en-US" sz="1800" b="1" kern="1200" dirty="0">
            <a:solidFill>
              <a:srgbClr val="0000CC"/>
            </a:solidFill>
            <a:ea typeface="華康中楷體" pitchFamily="49" charset="-120"/>
          </a:endParaRPr>
        </a:p>
      </dsp:txBody>
      <dsp:txXfrm>
        <a:off x="3248262" y="297586"/>
        <a:ext cx="2217262" cy="1074285"/>
      </dsp:txXfrm>
    </dsp:sp>
    <dsp:sp modelId="{56164C3E-1CDD-4E4A-B503-2EABF3F65382}">
      <dsp:nvSpPr>
        <dsp:cNvPr id="0" name=""/>
        <dsp:cNvSpPr/>
      </dsp:nvSpPr>
      <dsp:spPr>
        <a:xfrm rot="5400000">
          <a:off x="6344935" y="1105513"/>
          <a:ext cx="1286608"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BD4297F7-4609-4FC7-A9E4-D006E40040C6}">
      <dsp:nvSpPr>
        <dsp:cNvPr id="0" name=""/>
        <dsp:cNvSpPr/>
      </dsp:nvSpPr>
      <dsp:spPr>
        <a:xfrm>
          <a:off x="6412822" y="26416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rPr>
            <a:t>Numerical Modeling  and Geographical Information  System Division</a:t>
          </a:r>
          <a:endParaRPr lang="zh-TW" altLang="en-US" sz="1800" b="1" kern="1200" dirty="0">
            <a:solidFill>
              <a:srgbClr val="0000CC"/>
            </a:solidFill>
          </a:endParaRPr>
        </a:p>
      </dsp:txBody>
      <dsp:txXfrm>
        <a:off x="6446245" y="297586"/>
        <a:ext cx="2217262" cy="1074285"/>
      </dsp:txXfrm>
    </dsp:sp>
    <dsp:sp modelId="{0720F6E9-B46A-4347-B29C-78FAF7B93706}">
      <dsp:nvSpPr>
        <dsp:cNvPr id="0" name=""/>
        <dsp:cNvSpPr/>
      </dsp:nvSpPr>
      <dsp:spPr>
        <a:xfrm rot="5400000">
          <a:off x="6345021" y="2399893"/>
          <a:ext cx="1286436" cy="171169"/>
        </a:xfrm>
        <a:prstGeom prst="rect">
          <a:avLst/>
        </a:prstGeom>
        <a:noFill/>
        <a:ln w="9525" cap="flat" cmpd="sng" algn="ctr">
          <a:noFill/>
          <a:prstDash val="solid"/>
        </a:ln>
        <a:effectLst>
          <a:outerShdw blurRad="40000" dist="23000" dir="5400000" rotWithShape="0">
            <a:srgbClr val="000000">
              <a:alpha val="35000"/>
            </a:srgbClr>
          </a:outerShdw>
        </a:effectLst>
        <a:sp3d z="-54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A5792B15-BC71-4313-9D69-44722C81B017}">
      <dsp:nvSpPr>
        <dsp:cNvPr id="0" name=""/>
        <dsp:cNvSpPr/>
      </dsp:nvSpPr>
      <dsp:spPr>
        <a:xfrm>
          <a:off x="6412822" y="1558629"/>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International Affairs and  Research Development Division</a:t>
          </a:r>
          <a:endParaRPr lang="zh-TW" altLang="en-US" sz="1800" b="1" kern="1200" dirty="0">
            <a:solidFill>
              <a:srgbClr val="0000CC"/>
            </a:solidFill>
          </a:endParaRPr>
        </a:p>
      </dsp:txBody>
      <dsp:txXfrm>
        <a:off x="6446245" y="1592052"/>
        <a:ext cx="2217262" cy="1074285"/>
      </dsp:txXfrm>
    </dsp:sp>
    <dsp:sp modelId="{DDE06A3D-917A-4316-A85D-713CACAEFAF1}">
      <dsp:nvSpPr>
        <dsp:cNvPr id="0" name=""/>
        <dsp:cNvSpPr/>
      </dsp:nvSpPr>
      <dsp:spPr>
        <a:xfrm>
          <a:off x="6412822" y="2852923"/>
          <a:ext cx="2284108" cy="1141131"/>
        </a:xfrm>
        <a:prstGeom prst="roundRect">
          <a:avLst>
            <a:gd name="adj" fmla="val 10000"/>
          </a:avLst>
        </a:prstGeom>
        <a:noFill/>
        <a:ln w="38100">
          <a:solidFill>
            <a:srgbClr val="00B050"/>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rgbClr val="0000CC"/>
              </a:solidFill>
              <a:ea typeface="華康中楷體" pitchFamily="49" charset="-120"/>
            </a:rPr>
            <a:t>Administration Management D</a:t>
          </a:r>
          <a:r>
            <a:rPr lang="en-US" altLang="zh-TW" sz="1800" b="1" kern="1200" dirty="0" smtClean="0">
              <a:solidFill>
                <a:srgbClr val="0000CC"/>
              </a:solidFill>
            </a:rPr>
            <a:t>ivision</a:t>
          </a:r>
          <a:endParaRPr lang="zh-TW" altLang="en-US" sz="1800" b="1" kern="1200" dirty="0">
            <a:solidFill>
              <a:srgbClr val="0000CC"/>
            </a:solidFill>
          </a:endParaRPr>
        </a:p>
      </dsp:txBody>
      <dsp:txXfrm>
        <a:off x="6446245" y="2886346"/>
        <a:ext cx="2217262" cy="107428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47906D2C-3C27-4444-B412-7764CA315ADD}" type="datetimeFigureOut">
              <a:rPr lang="zh-TW" altLang="en-US"/>
              <a:pPr>
                <a:defRPr/>
              </a:pPr>
              <a:t>2016/9/13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D77066E8-C1F7-489D-BC4E-1574E7C2C87E}" type="slidenum">
              <a:rPr lang="zh-TW" altLang="en-US"/>
              <a:pPr>
                <a:defRPr/>
              </a:pPr>
              <a:t>‹#›</a:t>
            </a:fld>
            <a:endParaRPr lang="zh-TW" altLang="en-US"/>
          </a:p>
        </p:txBody>
      </p:sp>
    </p:spTree>
    <p:extLst>
      <p:ext uri="{BB962C8B-B14F-4D97-AF65-F5344CB8AC3E}">
        <p14:creationId xmlns:p14="http://schemas.microsoft.com/office/powerpoint/2010/main" val="2312461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Good afternoon ladies and</a:t>
            </a:r>
            <a:r>
              <a:rPr lang="en-US" altLang="zh-TW" baseline="0" dirty="0" smtClean="0"/>
              <a:t> gentleman. I am </a:t>
            </a:r>
            <a:r>
              <a:rPr lang="en-US" altLang="zh-TW" baseline="0" dirty="0" err="1" smtClean="0"/>
              <a:t>wenson</a:t>
            </a:r>
            <a:r>
              <a:rPr lang="en-US" altLang="zh-TW" baseline="0" dirty="0" smtClean="0"/>
              <a:t> </a:t>
            </a:r>
            <a:r>
              <a:rPr lang="en-US" altLang="zh-TW" baseline="0" dirty="0" err="1" smtClean="0"/>
              <a:t>chiang</a:t>
            </a:r>
            <a:r>
              <a:rPr lang="en-US" altLang="zh-TW" baseline="0" dirty="0" smtClean="0"/>
              <a:t> from Taiwan. On behave of my colleagues, I would like to say its our great pleasure to be here to celebrate the 70 anniversary of your institute on world ocean research. During past almost two days, I listened to your presentations about the contributions you did in past several decades. Although I can catch very few materials of your presentations because most of them are in Russian. But one thing is very impressive for me. From your voice tone and body language, I feel that you enjoy very much about the research works. </a:t>
            </a:r>
            <a:r>
              <a:rPr lang="en-US" altLang="zh-TW" baseline="0" dirty="0" err="1" smtClean="0"/>
              <a:t>Thats</a:t>
            </a:r>
            <a:r>
              <a:rPr lang="en-US" altLang="zh-TW" baseline="0" dirty="0" smtClean="0"/>
              <a:t> really wonderful. In the following minutes, I would like to show you that based on the cooperation between my lab, THL and your institute, SIO, you also contributed to the coastal and ocean research in Taiwan. Here is the outline of my talk. </a:t>
            </a:r>
            <a:endParaRPr lang="zh-TW" altLang="en-US" dirty="0"/>
          </a:p>
        </p:txBody>
      </p:sp>
      <p:sp>
        <p:nvSpPr>
          <p:cNvPr id="4" name="投影片編號版面配置區 3"/>
          <p:cNvSpPr>
            <a:spLocks noGrp="1"/>
          </p:cNvSpPr>
          <p:nvPr>
            <p:ph type="sldNum" sz="quarter" idx="10"/>
          </p:nvPr>
        </p:nvSpPr>
        <p:spPr/>
        <p:txBody>
          <a:bodyPr/>
          <a:lstStyle/>
          <a:p>
            <a:pPr>
              <a:defRPr/>
            </a:pPr>
            <a:fld id="{D77066E8-C1F7-489D-BC4E-1574E7C2C87E}" type="slidenum">
              <a:rPr lang="zh-TW" altLang="en-US" smtClean="0"/>
              <a:pPr>
                <a:defRPr/>
              </a:pPr>
              <a:t>1</a:t>
            </a:fld>
            <a:endParaRPr lang="zh-TW" altLang="en-US"/>
          </a:p>
        </p:txBody>
      </p:sp>
    </p:spTree>
    <p:extLst>
      <p:ext uri="{BB962C8B-B14F-4D97-AF65-F5344CB8AC3E}">
        <p14:creationId xmlns:p14="http://schemas.microsoft.com/office/powerpoint/2010/main" val="446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t>My lab</a:t>
            </a:r>
            <a:r>
              <a:rPr lang="en-US" altLang="zh-TW" baseline="0" dirty="0" smtClean="0"/>
              <a:t> was founded in 1950, a little bit younger than your institute but it is the first institute in coastal engineering in Taiwan. WE</a:t>
            </a:r>
            <a:r>
              <a:rPr lang="zh-TW" altLang="en-US" baseline="0" dirty="0" smtClean="0"/>
              <a:t> </a:t>
            </a:r>
            <a:r>
              <a:rPr lang="en-US" altLang="zh-TW" baseline="0" dirty="0" smtClean="0"/>
              <a:t>almost can say that THL involved in all of the major coastal development projects in Taiwan. For example, the design research of harbor constructions, </a:t>
            </a:r>
            <a:endParaRPr lang="zh-TW" altLang="en-US" dirty="0" smtClean="0"/>
          </a:p>
        </p:txBody>
      </p:sp>
      <p:sp>
        <p:nvSpPr>
          <p:cNvPr id="614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B779672E-719F-4CCF-AC43-8A0E0239CE5E}" type="slidenum">
              <a:rPr lang="zh-TW" altLang="en-US" smtClean="0"/>
              <a:pPr eaLnBrk="1" fontAlgn="base" hangingPunct="1">
                <a:spcBef>
                  <a:spcPct val="0"/>
                </a:spcBef>
                <a:spcAft>
                  <a:spcPct val="0"/>
                </a:spcAft>
              </a:pPr>
              <a:t>2</a:t>
            </a:fld>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D77066E8-C1F7-489D-BC4E-1574E7C2C87E}" type="slidenum">
              <a:rPr lang="zh-TW" altLang="en-US" smtClean="0"/>
              <a:pPr>
                <a:defRPr/>
              </a:pPr>
              <a:t>5</a:t>
            </a:fld>
            <a:endParaRPr lang="zh-TW" altLang="en-US"/>
          </a:p>
        </p:txBody>
      </p:sp>
    </p:spTree>
    <p:extLst>
      <p:ext uri="{BB962C8B-B14F-4D97-AF65-F5344CB8AC3E}">
        <p14:creationId xmlns:p14="http://schemas.microsoft.com/office/powerpoint/2010/main" val="320904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所發展的波浪模式足以模擬外海波浪傳遞至淺海時，因地形水深變化及受到離岸堤等結構物影響所引起的淺化、折射、繞射及反射現象</a:t>
            </a:r>
            <a:endParaRPr lang="zh-TW" altLang="en-US" dirty="0"/>
          </a:p>
        </p:txBody>
      </p:sp>
      <p:sp>
        <p:nvSpPr>
          <p:cNvPr id="4" name="投影片編號版面配置區 3"/>
          <p:cNvSpPr>
            <a:spLocks noGrp="1"/>
          </p:cNvSpPr>
          <p:nvPr>
            <p:ph type="sldNum" sz="quarter" idx="10"/>
          </p:nvPr>
        </p:nvSpPr>
        <p:spPr/>
        <p:txBody>
          <a:bodyPr/>
          <a:lstStyle/>
          <a:p>
            <a:fld id="{D2EAF8F1-39C7-4923-9D00-917D6D8EAD39}" type="slidenum">
              <a:rPr lang="zh-TW" altLang="en-US" smtClean="0"/>
              <a:t>7</a:t>
            </a:fld>
            <a:endParaRPr lang="zh-TW" altLang="en-US"/>
          </a:p>
        </p:txBody>
      </p:sp>
    </p:spTree>
    <p:extLst>
      <p:ext uri="{BB962C8B-B14F-4D97-AF65-F5344CB8AC3E}">
        <p14:creationId xmlns:p14="http://schemas.microsoft.com/office/powerpoint/2010/main" val="5249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Although</a:t>
            </a:r>
            <a:r>
              <a:rPr lang="en-US" altLang="zh-TW" baseline="0" dirty="0" smtClean="0"/>
              <a:t> we already achieved a very great success in my country. However, in order to promote our reputation in the world. We actively search for international cooperation during past several years. The international affairs and research development division was setup to take in charge of these. Nowadays, more than ten institutes in the world have a practical cooperation with THL. Among them, the Taiwan-Russia cooperation project I the biggest one. </a:t>
            </a:r>
            <a:endParaRPr lang="zh-TW" altLang="en-US" dirty="0"/>
          </a:p>
        </p:txBody>
      </p:sp>
      <p:sp>
        <p:nvSpPr>
          <p:cNvPr id="4" name="投影片編號版面配置區 3"/>
          <p:cNvSpPr>
            <a:spLocks noGrp="1"/>
          </p:cNvSpPr>
          <p:nvPr>
            <p:ph type="sldNum" sz="quarter" idx="10"/>
          </p:nvPr>
        </p:nvSpPr>
        <p:spPr/>
        <p:txBody>
          <a:bodyPr/>
          <a:lstStyle/>
          <a:p>
            <a:pPr>
              <a:defRPr/>
            </a:pPr>
            <a:fld id="{D77066E8-C1F7-489D-BC4E-1574E7C2C87E}" type="slidenum">
              <a:rPr lang="zh-TW" altLang="en-US" smtClean="0"/>
              <a:pPr>
                <a:defRPr/>
              </a:pPr>
              <a:t>8</a:t>
            </a:fld>
            <a:endParaRPr lang="zh-TW" altLang="en-US"/>
          </a:p>
        </p:txBody>
      </p:sp>
    </p:spTree>
    <p:extLst>
      <p:ext uri="{BB962C8B-B14F-4D97-AF65-F5344CB8AC3E}">
        <p14:creationId xmlns:p14="http://schemas.microsoft.com/office/powerpoint/2010/main" val="371007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9C216591-5D94-4697-B049-C594E9093AC6}" type="slidenum">
              <a:rPr lang="zh-TW" altLang="en-US" smtClean="0"/>
              <a:pPr eaLnBrk="1" fontAlgn="base" hangingPunct="1">
                <a:spcBef>
                  <a:spcPct val="0"/>
                </a:spcBef>
                <a:spcAft>
                  <a:spcPct val="0"/>
                </a:spcAft>
              </a:pPr>
              <a:t>9</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eaLnBrk="0" hangingPunct="0">
              <a:spcBef>
                <a:spcPct val="30000"/>
              </a:spcBef>
              <a:defRPr sz="1200">
                <a:solidFill>
                  <a:schemeClr val="tx1"/>
                </a:solidFill>
                <a:latin typeface="Calibri" pitchFamily="34" charset="0"/>
                <a:ea typeface="新細明體" pitchFamily="18" charset="-120"/>
              </a:defRPr>
            </a:lvl1pPr>
            <a:lvl2pPr marL="754063" indent="-290513" defTabSz="930275" eaLnBrk="0" hangingPunct="0">
              <a:spcBef>
                <a:spcPct val="30000"/>
              </a:spcBef>
              <a:defRPr sz="1200">
                <a:solidFill>
                  <a:schemeClr val="tx1"/>
                </a:solidFill>
                <a:latin typeface="Calibri" pitchFamily="34" charset="0"/>
                <a:ea typeface="新細明體" pitchFamily="18" charset="-120"/>
              </a:defRPr>
            </a:lvl2pPr>
            <a:lvl3pPr marL="1158875" indent="-231775" defTabSz="930275" eaLnBrk="0" hangingPunct="0">
              <a:spcBef>
                <a:spcPct val="30000"/>
              </a:spcBef>
              <a:defRPr sz="1200">
                <a:solidFill>
                  <a:schemeClr val="tx1"/>
                </a:solidFill>
                <a:latin typeface="Calibri" pitchFamily="34" charset="0"/>
                <a:ea typeface="新細明體" pitchFamily="18" charset="-120"/>
              </a:defRPr>
            </a:lvl3pPr>
            <a:lvl4pPr marL="1622425" indent="-231775" defTabSz="930275" eaLnBrk="0" hangingPunct="0">
              <a:spcBef>
                <a:spcPct val="30000"/>
              </a:spcBef>
              <a:defRPr sz="1200">
                <a:solidFill>
                  <a:schemeClr val="tx1"/>
                </a:solidFill>
                <a:latin typeface="Calibri" pitchFamily="34" charset="0"/>
                <a:ea typeface="新細明體" pitchFamily="18" charset="-120"/>
              </a:defRPr>
            </a:lvl4pPr>
            <a:lvl5pPr marL="2085975" indent="-231775" defTabSz="930275" eaLnBrk="0" hangingPunct="0">
              <a:spcBef>
                <a:spcPct val="30000"/>
              </a:spcBef>
              <a:defRPr sz="1200">
                <a:solidFill>
                  <a:schemeClr val="tx1"/>
                </a:solidFill>
                <a:latin typeface="Calibri" pitchFamily="34" charset="0"/>
                <a:ea typeface="新細明體" pitchFamily="18" charset="-120"/>
              </a:defRPr>
            </a:lvl5pPr>
            <a:lvl6pPr marL="2543175" indent="-231775" defTabSz="93027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3000375" indent="-231775" defTabSz="93027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57575" indent="-231775" defTabSz="93027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914775" indent="-231775" defTabSz="93027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fontAlgn="base" hangingPunct="1">
              <a:spcBef>
                <a:spcPct val="0"/>
              </a:spcBef>
              <a:spcAft>
                <a:spcPct val="0"/>
              </a:spcAft>
            </a:pPr>
            <a:fld id="{800C172A-A8BC-4817-82F3-3393D4D21E8F}" type="slidenum">
              <a:rPr kumimoji="1" lang="en-US" altLang="zh-TW" smtClean="0">
                <a:latin typeface="Arial" pitchFamily="34" charset="0"/>
              </a:rPr>
              <a:pPr eaLnBrk="1" fontAlgn="base" hangingPunct="1">
                <a:spcBef>
                  <a:spcPct val="0"/>
                </a:spcBef>
                <a:spcAft>
                  <a:spcPct val="0"/>
                </a:spcAft>
              </a:pPr>
              <a:t>15</a:t>
            </a:fld>
            <a:endParaRPr kumimoji="1" lang="en-US" altLang="zh-TW" smtClean="0">
              <a:latin typeface="Arial" pitchFamily="34" charset="0"/>
            </a:endParaRPr>
          </a:p>
        </p:txBody>
      </p:sp>
      <p:sp>
        <p:nvSpPr>
          <p:cNvPr id="74755" name="投影片圖像版面配置區 1"/>
          <p:cNvSpPr>
            <a:spLocks noGrp="1" noRot="1" noChangeAspect="1" noTextEdit="1"/>
          </p:cNvSpPr>
          <p:nvPr>
            <p:ph type="sldImg"/>
          </p:nvPr>
        </p:nvSpPr>
        <p:spPr bwMode="auto">
          <a:xfrm>
            <a:off x="1192213" y="693738"/>
            <a:ext cx="4614862"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704" tIns="46352" rIns="92704" bIns="46352" numCol="1" anchor="t" anchorCtr="0" compatLnSpc="1">
            <a:prstTxWarp prst="textNoShape">
              <a:avLst/>
            </a:prstTxWarp>
          </a:bodyPr>
          <a:lstStyle/>
          <a:p>
            <a:pPr eaLnBrk="1" hangingPunct="1">
              <a:spcBef>
                <a:spcPct val="0"/>
              </a:spcBef>
            </a:pPr>
            <a:endParaRPr lang="zh-TW" altLang="zh-TW" smtClean="0"/>
          </a:p>
        </p:txBody>
      </p:sp>
      <p:sp>
        <p:nvSpPr>
          <p:cNvPr id="74757" name="投影片編號版面配置區 3"/>
          <p:cNvSpPr txBox="1">
            <a:spLocks noGrp="1"/>
          </p:cNvSpPr>
          <p:nvPr/>
        </p:nvSpPr>
        <p:spPr bwMode="auto">
          <a:xfrm>
            <a:off x="3962400" y="8769350"/>
            <a:ext cx="3033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4" tIns="46352" rIns="92704" bIns="46352" anchor="b"/>
          <a:lstStyle>
            <a:lvl1pPr defTabSz="927100" eaLnBrk="0" hangingPunct="0">
              <a:spcBef>
                <a:spcPct val="30000"/>
              </a:spcBef>
              <a:defRPr sz="1200">
                <a:solidFill>
                  <a:schemeClr val="tx1"/>
                </a:solidFill>
                <a:latin typeface="Calibri" pitchFamily="34" charset="0"/>
                <a:ea typeface="新細明體" pitchFamily="18" charset="-120"/>
              </a:defRPr>
            </a:lvl1pPr>
            <a:lvl2pPr marL="754063" indent="-290513" defTabSz="927100" eaLnBrk="0" hangingPunct="0">
              <a:spcBef>
                <a:spcPct val="30000"/>
              </a:spcBef>
              <a:defRPr sz="1200">
                <a:solidFill>
                  <a:schemeClr val="tx1"/>
                </a:solidFill>
                <a:latin typeface="Calibri" pitchFamily="34" charset="0"/>
                <a:ea typeface="新細明體" pitchFamily="18" charset="-120"/>
              </a:defRPr>
            </a:lvl2pPr>
            <a:lvl3pPr marL="1158875" indent="-231775" defTabSz="927100" eaLnBrk="0" hangingPunct="0">
              <a:spcBef>
                <a:spcPct val="30000"/>
              </a:spcBef>
              <a:defRPr sz="1200">
                <a:solidFill>
                  <a:schemeClr val="tx1"/>
                </a:solidFill>
                <a:latin typeface="Calibri" pitchFamily="34" charset="0"/>
                <a:ea typeface="新細明體" pitchFamily="18" charset="-120"/>
              </a:defRPr>
            </a:lvl3pPr>
            <a:lvl4pPr marL="1622425" indent="-231775" defTabSz="927100" eaLnBrk="0" hangingPunct="0">
              <a:spcBef>
                <a:spcPct val="30000"/>
              </a:spcBef>
              <a:defRPr sz="1200">
                <a:solidFill>
                  <a:schemeClr val="tx1"/>
                </a:solidFill>
                <a:latin typeface="Calibri" pitchFamily="34" charset="0"/>
                <a:ea typeface="新細明體" pitchFamily="18" charset="-120"/>
              </a:defRPr>
            </a:lvl4pPr>
            <a:lvl5pPr marL="2085975" indent="-231775" defTabSz="927100" eaLnBrk="0" hangingPunct="0">
              <a:spcBef>
                <a:spcPct val="30000"/>
              </a:spcBef>
              <a:defRPr sz="1200">
                <a:solidFill>
                  <a:schemeClr val="tx1"/>
                </a:solidFill>
                <a:latin typeface="Calibri" pitchFamily="34" charset="0"/>
                <a:ea typeface="新細明體" pitchFamily="18" charset="-120"/>
              </a:defRPr>
            </a:lvl5pPr>
            <a:lvl6pPr marL="2543175" indent="-231775" defTabSz="9271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3000375" indent="-231775" defTabSz="9271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57575" indent="-231775" defTabSz="9271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914775" indent="-231775" defTabSz="9271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A686368E-17ED-4E32-BC74-B7F7C41BE67C}" type="slidenum">
              <a:rPr lang="en-US" altLang="zh-TW">
                <a:latin typeface="Arial" pitchFamily="34" charset="0"/>
              </a:rPr>
              <a:pPr algn="r" eaLnBrk="1" hangingPunct="1">
                <a:spcBef>
                  <a:spcPct val="0"/>
                </a:spcBef>
              </a:pPr>
              <a:t>15</a:t>
            </a:fld>
            <a:endParaRPr lang="en-US" altLang="zh-TW">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zh-TW" altLang="en-US" smtClean="0"/>
              <a:t>按一下以編輯母片標題樣式</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September 13,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September 13,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September 13,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4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4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September 13,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0_標題及物件">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 name="矩形 7"/>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57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4" name="Date Placeholder 3"/>
          <p:cNvSpPr>
            <a:spLocks noGrp="1"/>
          </p:cNvSpPr>
          <p:nvPr>
            <p:ph type="dt" sz="half" idx="10"/>
          </p:nvPr>
        </p:nvSpPr>
        <p:spPr/>
        <p:txBody>
          <a:bodyPr/>
          <a:lstStyle/>
          <a:p>
            <a:fld id="{647D2193-4505-4A75-99BB-880C6989A757}" type="datetime4">
              <a:rPr lang="en-US" smtClean="0"/>
              <a:pPr/>
              <a:t>September 13,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7" name="Rectangle 133"/>
          <p:cNvSpPr>
            <a:spLocks noChangeArrowheads="1"/>
          </p:cNvSpPr>
          <p:nvPr userDrawn="1"/>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412400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兩項物件">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55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比對">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379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87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September 13,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September 13, 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September 13, 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September 13, 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5" name="Date Placeholder 4"/>
          <p:cNvSpPr>
            <a:spLocks noGrp="1"/>
          </p:cNvSpPr>
          <p:nvPr>
            <p:ph type="dt" sz="half" idx="10"/>
          </p:nvPr>
        </p:nvSpPr>
        <p:spPr/>
        <p:txBody>
          <a:bodyPr/>
          <a:lstStyle/>
          <a:p>
            <a:fld id="{DC7EAB0C-2220-4D0E-A0DD-DB7FA0F742F4}" type="datetime4">
              <a:rPr lang="en-US" smtClean="0"/>
              <a:pPr/>
              <a:t>September 13, 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zh-TW" altLang="en-US" smtClean="0"/>
              <a:t>按一下圖示以新增圖片</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3416D63-31BF-4B94-B6C5-E20B2C63F515}" type="datetime4">
              <a:rPr lang="en-US" smtClean="0"/>
              <a:pPr/>
              <a:t>September 13,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September 13, 2016</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
        <p:nvSpPr>
          <p:cNvPr id="9" name="矩形 8"/>
          <p:cNvSpPr/>
          <p:nvPr userDrawn="1"/>
        </p:nvSpPr>
        <p:spPr>
          <a:xfrm>
            <a:off x="8793112" y="6590268"/>
            <a:ext cx="335348" cy="246221"/>
          </a:xfrm>
          <a:prstGeom prst="rect">
            <a:avLst/>
          </a:prstGeom>
        </p:spPr>
        <p:txBody>
          <a:bodyPr wrap="none">
            <a:spAutoFit/>
          </a:bodyPr>
          <a:lstStyle/>
          <a:p>
            <a:pPr>
              <a:defRPr/>
            </a:pPr>
            <a:fld id="{5238D5A4-0DBC-4AEB-85B9-F3AD0FBD71DE}" type="slidenum">
              <a:rPr lang="en-US" altLang="zh-TW" sz="1000" smtClean="0">
                <a:latin typeface="Times New Roman" panose="02020603050405020304" pitchFamily="18" charset="0"/>
                <a:cs typeface="Times New Roman" panose="02020603050405020304" pitchFamily="18" charset="0"/>
              </a:rPr>
              <a:pPr>
                <a:defRPr/>
              </a:pPr>
              <a:t>‹#›</a:t>
            </a:fld>
            <a:endParaRPr lang="en-US" altLang="zh-TW" sz="1000"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9" r:id="rId16"/>
    <p:sldLayoutId id="2147483689" r:id="rId17"/>
    <p:sldLayoutId id="2147483691" r:id="rId18"/>
    <p:sldLayoutId id="2147483692"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5" r:id="rId29"/>
    <p:sldLayoutId id="2147483651" r:id="rId30"/>
    <p:sldLayoutId id="2147483652" r:id="rId31"/>
    <p:sldLayoutId id="2147483653" r:id="rId32"/>
    <p:sldLayoutId id="2147483654" r:id="rId33"/>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file:///C:\2016_0908_0915%20&#20420;&#32645;&#26031;\&#31777;&#22577;\&#25105;&#30340;&#24433;&#29255;2.wmv" TargetMode="External"/><Relationship Id="rId1" Type="http://schemas.openxmlformats.org/officeDocument/2006/relationships/video" Target="file:///C:\2016_0908_0915%20&#20420;&#32645;&#26031;\&#31777;&#22577;\P8&#20108;&#20195;&#36617;&#20855;-&#21152;&#36895;&#29256;.wmv"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file:///C:\2016_0908_0915%20&#20420;&#32645;&#26031;\&#31777;&#22577;\wall.mpg" TargetMode="External"/><Relationship Id="rId7" Type="http://schemas.openxmlformats.org/officeDocument/2006/relationships/image" Target="../media/image11.png"/><Relationship Id="rId2" Type="http://schemas.openxmlformats.org/officeDocument/2006/relationships/video" Target="file:///C:\2016_0908_0915%20&#20420;&#32645;&#26031;\&#31777;&#22577;\MVI_3261.avi" TargetMode="External"/><Relationship Id="rId1" Type="http://schemas.openxmlformats.org/officeDocument/2006/relationships/video" Target="file:///C:\2016_0908_0915%20&#20420;&#32645;&#26031;\&#31777;&#22577;\SuperTank.avi" TargetMode="External"/><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file:///C:\2016_0908_0915%20&#20420;&#32645;&#26031;\&#31777;&#22577;\NearShoreBasin.avi" TargetMode="Externa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719138" y="333375"/>
            <a:ext cx="8424862" cy="965200"/>
          </a:xfrm>
          <a:prstGeom prst="rect">
            <a:avLst/>
          </a:prstGeom>
          <a:extLst/>
        </p:spPr>
        <p:txBody>
          <a:bodyPr rtlCol="0">
            <a:noAutofit/>
          </a:bodyPr>
          <a:lstStyle/>
          <a:p>
            <a:pPr algn="ctr" eaLnBrk="1" fontAlgn="auto" hangingPunct="1">
              <a:spcBef>
                <a:spcPts val="0"/>
              </a:spcBef>
              <a:spcAft>
                <a:spcPts val="0"/>
              </a:spcAft>
              <a:defRPr/>
            </a:pPr>
            <a:r>
              <a:rPr lang="en-US" altLang="zh-TW" sz="3200" b="1" dirty="0" smtClean="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Research </a:t>
            </a:r>
            <a:r>
              <a:rPr lang="en-US" altLang="zh-TW" sz="3200" b="1" dirty="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cooperation between THL </a:t>
            </a:r>
            <a:r>
              <a:rPr lang="en-US" altLang="zh-TW" sz="3200" b="1" dirty="0" smtClean="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and IO RAS</a:t>
            </a:r>
            <a:endParaRPr lang="zh-TW" altLang="en-US" sz="3200" b="1" dirty="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 name="文字方塊 4"/>
          <p:cNvSpPr txBox="1"/>
          <p:nvPr/>
        </p:nvSpPr>
        <p:spPr>
          <a:xfrm>
            <a:off x="539552" y="3263493"/>
            <a:ext cx="8280920" cy="3477875"/>
          </a:xfrm>
          <a:prstGeom prst="rect">
            <a:avLst/>
          </a:prstGeom>
          <a:noFill/>
        </p:spPr>
        <p:txBody>
          <a:bodyPr wrap="square" rtlCol="0">
            <a:spAutoFit/>
          </a:bodyPr>
          <a:lstStyle/>
          <a:p>
            <a:pPr marL="285750" lvl="0" indent="-285750">
              <a:lnSpc>
                <a:spcPct val="150000"/>
              </a:lnSpc>
              <a:buFont typeface="Wingdings" panose="05000000000000000000" pitchFamily="2" charset="2"/>
              <a:buChar char="u"/>
            </a:pPr>
            <a:r>
              <a:rPr lang="en-US" altLang="zh-TW" sz="3200" dirty="0" smtClean="0">
                <a:latin typeface="Adobe Gothic Std B" pitchFamily="34" charset="-128"/>
                <a:ea typeface="Adobe Gothic Std B" pitchFamily="34" charset="-128"/>
              </a:rPr>
              <a:t>   Introduction </a:t>
            </a:r>
            <a:r>
              <a:rPr lang="en-US" altLang="zh-TW" sz="3200" dirty="0">
                <a:latin typeface="Adobe Gothic Std B" pitchFamily="34" charset="-128"/>
                <a:ea typeface="Adobe Gothic Std B" pitchFamily="34" charset="-128"/>
              </a:rPr>
              <a:t>of </a:t>
            </a:r>
            <a:r>
              <a:rPr lang="en-US" altLang="zh-TW" sz="3200" dirty="0" smtClean="0">
                <a:latin typeface="Adobe Gothic Std B" pitchFamily="34" charset="-128"/>
                <a:ea typeface="Adobe Gothic Std B" pitchFamily="34" charset="-128"/>
              </a:rPr>
              <a:t>THL</a:t>
            </a:r>
          </a:p>
          <a:p>
            <a:pPr marL="285750" lvl="0" indent="-285750">
              <a:lnSpc>
                <a:spcPct val="150000"/>
              </a:lnSpc>
              <a:buFont typeface="Wingdings" panose="05000000000000000000" pitchFamily="2" charset="2"/>
              <a:buChar char="u"/>
            </a:pPr>
            <a:r>
              <a:rPr lang="en-US" altLang="zh-TW" sz="3200" dirty="0">
                <a:latin typeface="Adobe Gothic Std B" pitchFamily="34" charset="-128"/>
                <a:ea typeface="Adobe Gothic Std B" pitchFamily="34" charset="-128"/>
              </a:rPr>
              <a:t> </a:t>
            </a:r>
            <a:r>
              <a:rPr lang="en-US" altLang="zh-TW" sz="3200" dirty="0" smtClean="0">
                <a:latin typeface="Adobe Gothic Std B" pitchFamily="34" charset="-128"/>
                <a:ea typeface="Adobe Gothic Std B" pitchFamily="34" charset="-128"/>
              </a:rPr>
              <a:t>  History </a:t>
            </a:r>
            <a:r>
              <a:rPr lang="en-US" altLang="zh-TW" sz="3200" dirty="0">
                <a:latin typeface="Adobe Gothic Std B" pitchFamily="34" charset="-128"/>
                <a:ea typeface="Adobe Gothic Std B" pitchFamily="34" charset="-128"/>
              </a:rPr>
              <a:t>of </a:t>
            </a:r>
            <a:r>
              <a:rPr lang="en-US" altLang="zh-TW" sz="3200" dirty="0" smtClean="0">
                <a:latin typeface="Adobe Gothic Std B" pitchFamily="34" charset="-128"/>
                <a:ea typeface="Adobe Gothic Std B" pitchFamily="34" charset="-128"/>
              </a:rPr>
              <a:t>Cooperation</a:t>
            </a:r>
          </a:p>
          <a:p>
            <a:pPr marL="285750" lvl="0" indent="-285750">
              <a:lnSpc>
                <a:spcPct val="150000"/>
              </a:lnSpc>
              <a:buFont typeface="Wingdings" panose="05000000000000000000" pitchFamily="2" charset="2"/>
              <a:buChar char="u"/>
            </a:pPr>
            <a:r>
              <a:rPr lang="en-US" altLang="zh-TW" sz="3200" dirty="0">
                <a:latin typeface="Adobe Gothic Std B" pitchFamily="34" charset="-128"/>
                <a:ea typeface="Adobe Gothic Std B" pitchFamily="34" charset="-128"/>
              </a:rPr>
              <a:t> </a:t>
            </a:r>
            <a:r>
              <a:rPr lang="en-US" altLang="zh-TW" sz="3200" dirty="0" smtClean="0">
                <a:latin typeface="Adobe Gothic Std B" pitchFamily="34" charset="-128"/>
                <a:ea typeface="Adobe Gothic Std B" pitchFamily="34" charset="-128"/>
              </a:rPr>
              <a:t>  Outcomes </a:t>
            </a:r>
            <a:r>
              <a:rPr lang="en-US" altLang="zh-TW" sz="3200" dirty="0">
                <a:latin typeface="Adobe Gothic Std B" pitchFamily="34" charset="-128"/>
                <a:ea typeface="Adobe Gothic Std B" pitchFamily="34" charset="-128"/>
              </a:rPr>
              <a:t>of our </a:t>
            </a:r>
            <a:r>
              <a:rPr lang="en-US" altLang="zh-TW" sz="3200" dirty="0" smtClean="0">
                <a:latin typeface="Adobe Gothic Std B" pitchFamily="34" charset="-128"/>
                <a:ea typeface="Adobe Gothic Std B" pitchFamily="34" charset="-128"/>
              </a:rPr>
              <a:t>cooperation</a:t>
            </a:r>
          </a:p>
          <a:p>
            <a:pPr marL="285750" lvl="0" indent="-285750">
              <a:lnSpc>
                <a:spcPct val="150000"/>
              </a:lnSpc>
              <a:buFont typeface="Wingdings" panose="05000000000000000000" pitchFamily="2" charset="2"/>
              <a:buChar char="u"/>
            </a:pPr>
            <a:r>
              <a:rPr lang="en-US" altLang="zh-TW" sz="3200" dirty="0" smtClean="0">
                <a:latin typeface="Adobe Gothic Std B" pitchFamily="34" charset="-128"/>
                <a:ea typeface="Adobe Gothic Std B" pitchFamily="34" charset="-128"/>
              </a:rPr>
              <a:t>   Outlook </a:t>
            </a:r>
            <a:r>
              <a:rPr lang="en-US" altLang="zh-TW" sz="3200" dirty="0">
                <a:latin typeface="Adobe Gothic Std B" pitchFamily="34" charset="-128"/>
                <a:ea typeface="Adobe Gothic Std B" pitchFamily="34" charset="-128"/>
              </a:rPr>
              <a:t>of future cooperation</a:t>
            </a:r>
            <a:endParaRPr lang="zh-TW" altLang="zh-TW" sz="3200" dirty="0">
              <a:latin typeface="Adobe Gothic Std B" pitchFamily="34" charset="-128"/>
            </a:endParaRPr>
          </a:p>
          <a:p>
            <a:endParaRPr lang="zh-TW" altLang="en-US" sz="2800" dirty="0"/>
          </a:p>
        </p:txBody>
      </p:sp>
      <p:sp>
        <p:nvSpPr>
          <p:cNvPr id="4" name="文字方塊 3"/>
          <p:cNvSpPr txBox="1"/>
          <p:nvPr/>
        </p:nvSpPr>
        <p:spPr>
          <a:xfrm>
            <a:off x="179512" y="1469102"/>
            <a:ext cx="8784976" cy="1815882"/>
          </a:xfrm>
          <a:prstGeom prst="rect">
            <a:avLst/>
          </a:prstGeom>
          <a:noFill/>
        </p:spPr>
        <p:txBody>
          <a:bodyPr wrap="square" rtlCol="0">
            <a:spAutoFit/>
          </a:bodyPr>
          <a:lstStyle/>
          <a:p>
            <a:pPr algn="ctr"/>
            <a:r>
              <a:rPr lang="en-US" altLang="zh-TW" sz="2800" dirty="0" smtClean="0"/>
              <a:t>Wen-Son Chiang</a:t>
            </a:r>
          </a:p>
          <a:p>
            <a:pPr algn="ctr"/>
            <a:r>
              <a:rPr lang="en-US" altLang="zh-TW" sz="2800" dirty="0" smtClean="0"/>
              <a:t>Research Fellow, Tainan Hydraulics Laboratory</a:t>
            </a:r>
          </a:p>
          <a:p>
            <a:pPr algn="ctr"/>
            <a:r>
              <a:rPr lang="en-US" altLang="zh-TW" sz="2800" dirty="0" smtClean="0"/>
              <a:t>National Cheng Kung University</a:t>
            </a:r>
          </a:p>
          <a:p>
            <a:pPr algn="ctr"/>
            <a:r>
              <a:rPr lang="en-US" altLang="zh-TW" sz="2800" dirty="0" smtClean="0"/>
              <a:t>------------------------------------------------------------------------------</a:t>
            </a:r>
            <a:endParaRPr lang="zh-TW" alt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b="1" dirty="0" smtClean="0"/>
              <a:t>Typhoon</a:t>
            </a:r>
            <a:endParaRPr lang="zh-TW" alt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130" b="14919"/>
          <a:stretch/>
        </p:blipFill>
        <p:spPr bwMode="auto">
          <a:xfrm>
            <a:off x="179512" y="1412776"/>
            <a:ext cx="8831369"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251520" y="1412776"/>
            <a:ext cx="8712968" cy="830997"/>
          </a:xfrm>
          <a:prstGeom prst="rect">
            <a:avLst/>
          </a:prstGeom>
          <a:noFill/>
        </p:spPr>
        <p:txBody>
          <a:bodyPr wrap="square" rtlCol="0">
            <a:spAutoFit/>
          </a:bodyPr>
          <a:lstStyle/>
          <a:p>
            <a:r>
              <a:rPr lang="en-US" altLang="zh-TW" sz="2400" b="1" dirty="0">
                <a:solidFill>
                  <a:srgbClr val="FFC000"/>
                </a:solidFill>
              </a:rPr>
              <a:t>Typhoon</a:t>
            </a:r>
            <a:r>
              <a:rPr lang="zh-TW" altLang="en-US" sz="2400" b="1" dirty="0">
                <a:solidFill>
                  <a:srgbClr val="FFC000"/>
                </a:solidFill>
              </a:rPr>
              <a:t>：</a:t>
            </a:r>
            <a:r>
              <a:rPr lang="en-US" altLang="zh-TW" sz="2400" b="1" dirty="0">
                <a:solidFill>
                  <a:srgbClr val="FFC000"/>
                </a:solidFill>
              </a:rPr>
              <a:t>MERANTI</a:t>
            </a:r>
          </a:p>
          <a:p>
            <a:r>
              <a:rPr lang="en-US" altLang="zh-TW" sz="2400" b="1" dirty="0" smtClean="0">
                <a:solidFill>
                  <a:srgbClr val="FFC000"/>
                </a:solidFill>
              </a:rPr>
              <a:t>Moscow Time:  </a:t>
            </a:r>
            <a:r>
              <a:rPr lang="en-US" altLang="zh-TW" sz="2400" b="1" dirty="0">
                <a:solidFill>
                  <a:srgbClr val="FFC000"/>
                </a:solidFill>
              </a:rPr>
              <a:t>7 AM  Sep. </a:t>
            </a:r>
            <a:r>
              <a:rPr lang="en-US" altLang="zh-TW" sz="2400" b="1" dirty="0" smtClean="0">
                <a:solidFill>
                  <a:srgbClr val="FFC000"/>
                </a:solidFill>
              </a:rPr>
              <a:t>13, 2016</a:t>
            </a:r>
            <a:endParaRPr lang="zh-TW" altLang="en-US" sz="2400" b="1" dirty="0">
              <a:solidFill>
                <a:srgbClr val="FFC000"/>
              </a:solidFill>
            </a:endParaRPr>
          </a:p>
        </p:txBody>
      </p:sp>
      <p:sp>
        <p:nvSpPr>
          <p:cNvPr id="6" name="文字方塊 5"/>
          <p:cNvSpPr txBox="1"/>
          <p:nvPr/>
        </p:nvSpPr>
        <p:spPr>
          <a:xfrm>
            <a:off x="107504" y="908720"/>
            <a:ext cx="8892480" cy="461665"/>
          </a:xfrm>
          <a:prstGeom prst="rect">
            <a:avLst/>
          </a:prstGeom>
          <a:noFill/>
        </p:spPr>
        <p:txBody>
          <a:bodyPr wrap="square" rtlCol="0">
            <a:spAutoFit/>
          </a:bodyPr>
          <a:lstStyle/>
          <a:p>
            <a:r>
              <a:rPr lang="en-US" altLang="zh-TW" sz="2400" dirty="0" smtClean="0">
                <a:latin typeface="Adobe Gothic Std B" pitchFamily="34" charset="-128"/>
                <a:ea typeface="Adobe Gothic Std B" pitchFamily="34" charset="-128"/>
              </a:rPr>
              <a:t>The critical challenge for offshore wind energy industry in TW</a:t>
            </a:r>
            <a:endParaRPr lang="zh-TW" altLang="en-US" sz="2400" dirty="0">
              <a:latin typeface="Adobe Gothic Std B" pitchFamily="34" charset="-128"/>
            </a:endParaRPr>
          </a:p>
        </p:txBody>
      </p:sp>
    </p:spTree>
    <p:extLst>
      <p:ext uri="{BB962C8B-B14F-4D97-AF65-F5344CB8AC3E}">
        <p14:creationId xmlns:p14="http://schemas.microsoft.com/office/powerpoint/2010/main" val="2605288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a:xfrm>
            <a:off x="7010400" y="6356350"/>
            <a:ext cx="2133600" cy="365125"/>
          </a:xfrm>
          <a:prstGeom prst="rect">
            <a:avLst/>
          </a:prstGeom>
        </p:spPr>
        <p:txBody>
          <a:bodyPr/>
          <a:lstStyle/>
          <a:p>
            <a:pPr>
              <a:defRPr/>
            </a:pPr>
            <a:fld id="{E2812FE5-86F5-4906-8FAC-168748710920}" type="slidenum">
              <a:rPr lang="en-US"/>
              <a:pPr>
                <a:defRPr/>
              </a:pPr>
              <a:t>11</a:t>
            </a:fld>
            <a:endParaRPr lang="en-US"/>
          </a:p>
        </p:txBody>
      </p:sp>
      <p:sp>
        <p:nvSpPr>
          <p:cNvPr id="5" name="矩形 3"/>
          <p:cNvSpPr>
            <a:spLocks noChangeArrowheads="1"/>
          </p:cNvSpPr>
          <p:nvPr/>
        </p:nvSpPr>
        <p:spPr bwMode="auto">
          <a:xfrm>
            <a:off x="188912" y="836712"/>
            <a:ext cx="8991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2000" b="1" dirty="0">
                <a:latin typeface="Times New Roman" pitchFamily="18" charset="0"/>
                <a:cs typeface="Times New Roman" panose="02020603050405020304" pitchFamily="18" charset="0"/>
              </a:rPr>
              <a:t>Following Froude Scale 1:50. </a:t>
            </a:r>
          </a:p>
          <a:p>
            <a:pPr eaLnBrk="1" hangingPunct="1">
              <a:spcBef>
                <a:spcPct val="0"/>
              </a:spcBef>
              <a:buFontTx/>
              <a:buNone/>
            </a:pPr>
            <a:r>
              <a:rPr lang="en-US" altLang="zh-TW" sz="2000" b="1" dirty="0">
                <a:latin typeface="Times New Roman" pitchFamily="18" charset="0"/>
                <a:cs typeface="Times New Roman" panose="02020603050405020304" pitchFamily="18" charset="0"/>
              </a:rPr>
              <a:t>Water depth ~ 50 m , Wave Height~10 m </a:t>
            </a:r>
          </a:p>
          <a:p>
            <a:pPr eaLnBrk="1" hangingPunct="1">
              <a:spcBef>
                <a:spcPct val="0"/>
              </a:spcBef>
              <a:buFontTx/>
              <a:buNone/>
            </a:pPr>
            <a:r>
              <a:rPr lang="en-US" altLang="zh-TW" sz="2000" b="1" dirty="0">
                <a:latin typeface="Times New Roman" pitchFamily="18" charset="0"/>
                <a:cs typeface="Times New Roman" panose="02020603050405020304" pitchFamily="18" charset="0"/>
              </a:rPr>
              <a:t>Wave Period~ 28 sec, Current Speed: 1.5 m/s (with 90° to the incident wave) </a:t>
            </a:r>
          </a:p>
          <a:p>
            <a:pPr eaLnBrk="1" hangingPunct="1">
              <a:spcBef>
                <a:spcPct val="0"/>
              </a:spcBef>
              <a:buFontTx/>
              <a:buNone/>
            </a:pPr>
            <a:r>
              <a:rPr lang="en-US" altLang="zh-TW" sz="2000" b="1" dirty="0">
                <a:latin typeface="Times New Roman" pitchFamily="18" charset="0"/>
                <a:cs typeface="Times New Roman" panose="02020603050405020304" pitchFamily="18" charset="0"/>
              </a:rPr>
              <a:t>Wind Speed: 70 m/s</a:t>
            </a:r>
            <a:endParaRPr lang="zh-TW" altLang="en-US" sz="2000" b="1" dirty="0">
              <a:latin typeface="Times New Roman" pitchFamily="18" charset="0"/>
              <a:cs typeface="Times New Roman" panose="02020603050405020304" pitchFamily="18" charset="0"/>
            </a:endParaRPr>
          </a:p>
        </p:txBody>
      </p:sp>
      <p:pic>
        <p:nvPicPr>
          <p:cNvPr id="6"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63" y="2199640"/>
            <a:ext cx="8228877" cy="461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107504" y="63073"/>
            <a:ext cx="8909496" cy="836126"/>
          </a:xfrm>
          <a:prstGeom prst="rect">
            <a:avLst/>
          </a:prstGeom>
        </p:spPr>
        <p:txBody>
          <a:bodyPr wrap="square">
            <a:spAutoFit/>
          </a:bodyPr>
          <a:lstStyle/>
          <a:p>
            <a:pPr>
              <a:lnSpc>
                <a:spcPts val="2800"/>
              </a:lnSpc>
            </a:pPr>
            <a:r>
              <a:rPr lang="en-US" altLang="zh-TW"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 study on Protection of </a:t>
            </a:r>
            <a:r>
              <a:rPr lang="en-US" altLang="zh-TW" sz="32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offshore wind turbine </a:t>
            </a:r>
            <a:r>
              <a:rPr lang="en-US" altLang="zh-TW"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foundation</a:t>
            </a:r>
            <a:endParaRPr lang="zh-TW" altLang="en-US"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圖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49510"/>
            <a:ext cx="4068000" cy="576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圖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75035"/>
            <a:ext cx="4068000" cy="576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504" y="44624"/>
            <a:ext cx="8784976" cy="523220"/>
          </a:xfrm>
          <a:prstGeom prst="rect">
            <a:avLst/>
          </a:prstGeom>
          <a:noFill/>
        </p:spPr>
        <p:txBody>
          <a:bodyPr wrap="square" rtlCol="0">
            <a:spAutoFit/>
          </a:bodyPr>
          <a:lstStyle/>
          <a:p>
            <a:r>
              <a:rPr lang="en-US" altLang="zh-TW" sz="28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Met mast in Taiwan Strait for study of the wind power</a:t>
            </a:r>
            <a:endParaRPr lang="zh-TW" altLang="en-US" sz="2800"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p:cNvPicPr>
            <a:picLocks noChangeAspect="1" noChangeArrowheads="1"/>
          </p:cNvPicPr>
          <p:nvPr/>
        </p:nvPicPr>
        <p:blipFill>
          <a:blip r:embed="rId2">
            <a:extLst>
              <a:ext uri="{28A0092B-C50C-407E-A947-70E740481C1C}">
                <a14:useLocalDpi xmlns:a14="http://schemas.microsoft.com/office/drawing/2010/main" val="0"/>
              </a:ext>
            </a:extLst>
          </a:blip>
          <a:srcRect r="2559"/>
          <a:stretch>
            <a:fillRect/>
          </a:stretch>
        </p:blipFill>
        <p:spPr bwMode="auto">
          <a:xfrm>
            <a:off x="3923928" y="2897980"/>
            <a:ext cx="4860000" cy="38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8"/>
          <p:cNvSpPr txBox="1">
            <a:spLocks noChangeArrowheads="1"/>
          </p:cNvSpPr>
          <p:nvPr/>
        </p:nvSpPr>
        <p:spPr bwMode="auto">
          <a:xfrm>
            <a:off x="70296" y="1067252"/>
            <a:ext cx="896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355600" indent="-355600" eaLnBrk="1" hangingPunct="1">
              <a:spcBef>
                <a:spcPct val="0"/>
              </a:spcBef>
              <a:buFont typeface="Wingdings" panose="05000000000000000000" pitchFamily="2" charset="2"/>
              <a:buChar char="Ø"/>
            </a:pPr>
            <a:r>
              <a:rPr lang="en-US" altLang="zh-TW" sz="2400" b="1" dirty="0">
                <a:latin typeface="Times New Roman" pitchFamily="18" charset="0"/>
                <a:cs typeface="Times New Roman" panose="02020603050405020304" pitchFamily="18" charset="0"/>
              </a:rPr>
              <a:t>The estimation of Kuroshio power generation near Taiwan is up to 63 GW. </a:t>
            </a:r>
          </a:p>
          <a:p>
            <a:pPr marL="355600" indent="-355600" eaLnBrk="1" hangingPunct="1">
              <a:spcBef>
                <a:spcPct val="0"/>
              </a:spcBef>
              <a:buFont typeface="Wingdings" panose="05000000000000000000" pitchFamily="2" charset="2"/>
              <a:buChar char="Ø"/>
            </a:pPr>
            <a:r>
              <a:rPr lang="en-US" altLang="zh-TW" sz="2400" b="1" dirty="0">
                <a:latin typeface="Times New Roman" pitchFamily="18" charset="0"/>
                <a:cs typeface="Times New Roman" panose="02020603050405020304" pitchFamily="18" charset="0"/>
              </a:rPr>
              <a:t>4 more potential sites of Kuroshio Energy located alone the East Coast of Taiwan. </a:t>
            </a:r>
          </a:p>
        </p:txBody>
      </p:sp>
      <p:pic>
        <p:nvPicPr>
          <p:cNvPr id="4096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897980"/>
            <a:ext cx="3204000" cy="3828406"/>
          </a:xfrm>
          <a:prstGeom prst="rect">
            <a:avLst/>
          </a:prstGeom>
          <a:solidFill>
            <a:schemeClr val="bg2"/>
          </a:solidFill>
          <a:ln>
            <a:noFill/>
          </a:ln>
          <a:extLst>
            <a:ext uri="{91240B29-F687-4F45-9708-019B960494DF}">
              <a14:hiddenLine xmlns:a14="http://schemas.microsoft.com/office/drawing/2010/main" w="28575">
                <a:solidFill>
                  <a:srgbClr val="000000"/>
                </a:solidFill>
                <a:miter lim="800000"/>
                <a:headEnd/>
                <a:tailEnd/>
              </a14:hiddenLine>
            </a:ext>
          </a:extLst>
        </p:spPr>
      </p:pic>
      <p:sp>
        <p:nvSpPr>
          <p:cNvPr id="40968" name="矩形 1"/>
          <p:cNvSpPr>
            <a:spLocks noChangeArrowheads="1"/>
          </p:cNvSpPr>
          <p:nvPr/>
        </p:nvSpPr>
        <p:spPr bwMode="auto">
          <a:xfrm>
            <a:off x="3929038" y="2909252"/>
            <a:ext cx="10545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600" b="1" dirty="0">
                <a:solidFill>
                  <a:srgbClr val="7030A0"/>
                </a:solidFill>
                <a:latin typeface="Times New Roman" panose="02020603050405020304" pitchFamily="18" charset="0"/>
                <a:ea typeface="標楷體" pitchFamily="65" charset="-120"/>
                <a:cs typeface="Times New Roman" panose="02020603050405020304" pitchFamily="18" charset="0"/>
              </a:rPr>
              <a:t>Kuroshio </a:t>
            </a:r>
            <a:r>
              <a:rPr kumimoji="0" lang="en-US" altLang="zh-TW" sz="1600" b="1" dirty="0" smtClean="0">
                <a:solidFill>
                  <a:srgbClr val="7030A0"/>
                </a:solidFill>
                <a:latin typeface="Times New Roman" panose="02020603050405020304" pitchFamily="18" charset="0"/>
                <a:ea typeface="標楷體" pitchFamily="65" charset="-120"/>
                <a:cs typeface="Times New Roman" panose="02020603050405020304" pitchFamily="18" charset="0"/>
              </a:rPr>
              <a:t/>
            </a:r>
            <a:br>
              <a:rPr kumimoji="0" lang="en-US" altLang="zh-TW" sz="1600" b="1" dirty="0" smtClean="0">
                <a:solidFill>
                  <a:srgbClr val="7030A0"/>
                </a:solidFill>
                <a:latin typeface="Times New Roman" panose="02020603050405020304" pitchFamily="18" charset="0"/>
                <a:ea typeface="標楷體" pitchFamily="65" charset="-120"/>
                <a:cs typeface="Times New Roman" panose="02020603050405020304" pitchFamily="18" charset="0"/>
              </a:rPr>
            </a:br>
            <a:r>
              <a:rPr kumimoji="0" lang="en-US" altLang="zh-TW" sz="1600" b="1" dirty="0" smtClean="0">
                <a:solidFill>
                  <a:srgbClr val="7030A0"/>
                </a:solidFill>
                <a:latin typeface="Times New Roman" panose="02020603050405020304" pitchFamily="18" charset="0"/>
                <a:ea typeface="標楷體" pitchFamily="65" charset="-120"/>
                <a:cs typeface="Times New Roman" panose="02020603050405020304" pitchFamily="18" charset="0"/>
              </a:rPr>
              <a:t>Energy</a:t>
            </a:r>
            <a:endParaRPr kumimoji="0" lang="zh-TW" altLang="en-US" sz="1600" b="1" dirty="0">
              <a:solidFill>
                <a:srgbClr val="7030A0"/>
              </a:solidFill>
              <a:latin typeface="Times New Roman" panose="02020603050405020304" pitchFamily="18" charset="0"/>
              <a:ea typeface="標楷體" pitchFamily="65" charset="-120"/>
              <a:cs typeface="Times New Roman" panose="02020603050405020304" pitchFamily="18" charset="0"/>
            </a:endParaRPr>
          </a:p>
        </p:txBody>
      </p:sp>
      <p:sp>
        <p:nvSpPr>
          <p:cNvPr id="8" name="Rectangle 133"/>
          <p:cNvSpPr>
            <a:spLocks noChangeArrowheads="1"/>
          </p:cNvSpPr>
          <p:nvPr/>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矩形 8"/>
          <p:cNvSpPr/>
          <p:nvPr/>
        </p:nvSpPr>
        <p:spPr>
          <a:xfrm>
            <a:off x="35621" y="198650"/>
            <a:ext cx="9032179" cy="494046"/>
          </a:xfrm>
          <a:prstGeom prst="rect">
            <a:avLst/>
          </a:prstGeom>
        </p:spPr>
        <p:txBody>
          <a:bodyPr wrap="square">
            <a:spAutoFit/>
          </a:bodyPr>
          <a:lstStyle/>
          <a:p>
            <a:pPr>
              <a:lnSpc>
                <a:spcPts val="3400"/>
              </a:lnSpc>
            </a:pPr>
            <a:r>
              <a:rPr lang="en-US" altLang="zh-TW" sz="25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 pilot study on ocean current power generation by Kuroshio</a:t>
            </a:r>
            <a:endParaRPr lang="zh-TW" altLang="en-US" sz="25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40929" y="995809"/>
            <a:ext cx="3798763" cy="97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600" b="1" dirty="0" smtClean="0">
                <a:solidFill>
                  <a:srgbClr val="002060"/>
                </a:solidFill>
                <a:latin typeface="Times New Roman" pitchFamily="18" charset="0"/>
                <a:ea typeface="標楷體" pitchFamily="65" charset="-120"/>
                <a:cs typeface="Times New Roman" panose="02020603050405020304" pitchFamily="18" charset="0"/>
              </a:rPr>
              <a:t>First </a:t>
            </a:r>
            <a:r>
              <a:rPr lang="en-US" altLang="zh-TW" sz="2600" b="1" dirty="0">
                <a:solidFill>
                  <a:srgbClr val="002060"/>
                </a:solidFill>
                <a:latin typeface="Times New Roman" pitchFamily="18" charset="0"/>
                <a:ea typeface="標楷體" pitchFamily="65" charset="-120"/>
                <a:cs typeface="Times New Roman" panose="02020603050405020304" pitchFamily="18" charset="0"/>
              </a:rPr>
              <a:t>generation </a:t>
            </a:r>
            <a:r>
              <a:rPr lang="en-US" altLang="zh-TW" sz="2600" b="1" dirty="0" smtClean="0">
                <a:solidFill>
                  <a:srgbClr val="002060"/>
                </a:solidFill>
                <a:latin typeface="Times New Roman" pitchFamily="18" charset="0"/>
                <a:ea typeface="標楷體" pitchFamily="65" charset="-120"/>
                <a:cs typeface="Times New Roman" panose="02020603050405020304" pitchFamily="18" charset="0"/>
              </a:rPr>
              <a:t>turbine</a:t>
            </a:r>
          </a:p>
          <a:p>
            <a:pPr algn="ctr" eaLnBrk="1" hangingPunct="1">
              <a:spcBef>
                <a:spcPct val="0"/>
              </a:spcBef>
              <a:buFontTx/>
              <a:buNone/>
            </a:pPr>
            <a:r>
              <a:rPr lang="en-US" altLang="zh-TW" sz="2600" b="1" dirty="0" smtClean="0">
                <a:solidFill>
                  <a:srgbClr val="002060"/>
                </a:solidFill>
                <a:latin typeface="Times New Roman" pitchFamily="18" charset="0"/>
                <a:ea typeface="標楷體" pitchFamily="65" charset="-120"/>
                <a:cs typeface="Times New Roman" panose="02020603050405020304" pitchFamily="18" charset="0"/>
              </a:rPr>
              <a:t>2009~2013</a:t>
            </a:r>
            <a:endParaRPr lang="zh-TW" altLang="en-US" sz="2600" b="1" dirty="0">
              <a:solidFill>
                <a:srgbClr val="002060"/>
              </a:solidFill>
              <a:latin typeface="Times New Roman" pitchFamily="18" charset="0"/>
              <a:ea typeface="標楷體" pitchFamily="65" charset="-120"/>
              <a:cs typeface="Times New Roman" panose="02020603050405020304" pitchFamily="18" charset="0"/>
            </a:endParaRPr>
          </a:p>
        </p:txBody>
      </p:sp>
      <p:pic>
        <p:nvPicPr>
          <p:cNvPr id="41987" name="Picture 39" descr="WP_003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929" y="2050422"/>
            <a:ext cx="3798763" cy="21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ChangeArrowheads="1"/>
          </p:cNvSpPr>
          <p:nvPr/>
        </p:nvSpPr>
        <p:spPr bwMode="auto">
          <a:xfrm>
            <a:off x="4541448" y="995809"/>
            <a:ext cx="4381375" cy="82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600" b="1" dirty="0" smtClean="0">
                <a:solidFill>
                  <a:srgbClr val="002060"/>
                </a:solidFill>
                <a:latin typeface="Times New Roman" pitchFamily="18" charset="0"/>
                <a:ea typeface="標楷體" pitchFamily="65" charset="-120"/>
                <a:cs typeface="Times New Roman" panose="02020603050405020304" pitchFamily="18" charset="0"/>
              </a:rPr>
              <a:t>Second </a:t>
            </a:r>
            <a:r>
              <a:rPr lang="en-US" altLang="zh-TW" sz="2600" b="1" dirty="0">
                <a:solidFill>
                  <a:srgbClr val="002060"/>
                </a:solidFill>
                <a:latin typeface="Times New Roman" pitchFamily="18" charset="0"/>
                <a:ea typeface="標楷體" pitchFamily="65" charset="-120"/>
                <a:cs typeface="Times New Roman" panose="02020603050405020304" pitchFamily="18" charset="0"/>
              </a:rPr>
              <a:t>generation(50KW) </a:t>
            </a:r>
            <a:endParaRPr lang="en-US" altLang="zh-TW" sz="2600" b="1" dirty="0" smtClean="0">
              <a:solidFill>
                <a:srgbClr val="002060"/>
              </a:solidFill>
              <a:latin typeface="Times New Roman" pitchFamily="18" charset="0"/>
              <a:ea typeface="標楷體" pitchFamily="65" charset="-120"/>
              <a:cs typeface="Times New Roman" panose="02020603050405020304" pitchFamily="18" charset="0"/>
            </a:endParaRPr>
          </a:p>
          <a:p>
            <a:pPr algn="ctr" eaLnBrk="1" hangingPunct="1">
              <a:spcBef>
                <a:spcPct val="0"/>
              </a:spcBef>
              <a:buFontTx/>
              <a:buNone/>
            </a:pPr>
            <a:r>
              <a:rPr lang="en-US" altLang="zh-TW" sz="2600" b="1" dirty="0" smtClean="0">
                <a:solidFill>
                  <a:srgbClr val="002060"/>
                </a:solidFill>
                <a:latin typeface="Times New Roman" pitchFamily="18" charset="0"/>
                <a:ea typeface="標楷體" pitchFamily="65" charset="-120"/>
                <a:cs typeface="Times New Roman" panose="02020603050405020304" pitchFamily="18" charset="0"/>
              </a:rPr>
              <a:t>2014</a:t>
            </a:r>
            <a:endParaRPr lang="zh-TW" altLang="en-US" sz="2600" b="1" dirty="0">
              <a:solidFill>
                <a:srgbClr val="002060"/>
              </a:solidFill>
              <a:latin typeface="Times New Roman" pitchFamily="18" charset="0"/>
              <a:ea typeface="標楷體" pitchFamily="65" charset="-120"/>
              <a:cs typeface="Times New Roman" panose="02020603050405020304" pitchFamily="18" charset="0"/>
            </a:endParaRPr>
          </a:p>
        </p:txBody>
      </p:sp>
      <p:pic>
        <p:nvPicPr>
          <p:cNvPr id="41989" name="圖片 8" descr="DB-渦輪外框架-1.png"/>
          <p:cNvPicPr>
            <a:picLocks noChangeAspect="1"/>
          </p:cNvPicPr>
          <p:nvPr/>
        </p:nvPicPr>
        <p:blipFill>
          <a:blip r:embed="rId3" cstate="print">
            <a:clrChange>
              <a:clrFrom>
                <a:srgbClr val="EDEDD6"/>
              </a:clrFrom>
              <a:clrTo>
                <a:srgbClr val="EDEDD6">
                  <a:alpha val="0"/>
                </a:srgbClr>
              </a:clrTo>
            </a:clrChange>
            <a:extLst>
              <a:ext uri="{28A0092B-C50C-407E-A947-70E740481C1C}">
                <a14:useLocalDpi xmlns:a14="http://schemas.microsoft.com/office/drawing/2010/main" val="0"/>
              </a:ext>
            </a:extLst>
          </a:blip>
          <a:srcRect l="26375" t="21088" r="38188"/>
          <a:stretch>
            <a:fillRect/>
          </a:stretch>
        </p:blipFill>
        <p:spPr bwMode="auto">
          <a:xfrm>
            <a:off x="4885203" y="1958433"/>
            <a:ext cx="3693864" cy="233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75" name="Group 83"/>
          <p:cNvGraphicFramePr>
            <a:graphicFrameLocks noGrp="1"/>
          </p:cNvGraphicFramePr>
          <p:nvPr>
            <p:extLst>
              <p:ext uri="{D42A27DB-BD31-4B8C-83A1-F6EECF244321}">
                <p14:modId xmlns:p14="http://schemas.microsoft.com/office/powerpoint/2010/main" val="211157204"/>
              </p:ext>
            </p:extLst>
          </p:nvPr>
        </p:nvGraphicFramePr>
        <p:xfrm>
          <a:off x="107504" y="4261918"/>
          <a:ext cx="4265612" cy="2247899"/>
        </p:xfrm>
        <a:graphic>
          <a:graphicData uri="http://schemas.openxmlformats.org/drawingml/2006/table">
            <a:tbl>
              <a:tblPr/>
              <a:tblGrid>
                <a:gridCol w="1166812"/>
                <a:gridCol w="2260600"/>
                <a:gridCol w="838200"/>
              </a:tblGrid>
              <a:tr h="314414">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Item</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Specification</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備註</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158">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Size</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3000 </a:t>
                      </a:r>
                      <a:r>
                        <a:rPr kumimoji="0" lang="en-US" altLang="zh-TW" sz="1400" b="0" i="0" u="none" strike="noStrike" cap="none" normalizeH="0" baseline="0" dirty="0" err="1" smtClean="0">
                          <a:ln>
                            <a:noFill/>
                          </a:ln>
                          <a:solidFill>
                            <a:schemeClr val="tx1"/>
                          </a:solidFill>
                          <a:effectLst/>
                          <a:latin typeface="Times New Roman" pitchFamily="18" charset="0"/>
                          <a:ea typeface="標楷體" pitchFamily="65" charset="-120"/>
                          <a:cs typeface="新細明體" pitchFamily="18" charset="-120"/>
                        </a:rPr>
                        <a:t>mmW</a:t>
                      </a: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 x 3500 </a:t>
                      </a:r>
                      <a:r>
                        <a:rPr kumimoji="0" lang="en-US" altLang="zh-TW" sz="1400" b="0" i="0" u="none" strike="noStrike" cap="none" normalizeH="0" baseline="0" dirty="0" err="1" smtClean="0">
                          <a:ln>
                            <a:noFill/>
                          </a:ln>
                          <a:solidFill>
                            <a:schemeClr val="tx1"/>
                          </a:solidFill>
                          <a:effectLst/>
                          <a:latin typeface="Times New Roman" pitchFamily="18" charset="0"/>
                          <a:ea typeface="標楷體" pitchFamily="65" charset="-120"/>
                          <a:cs typeface="新細明體" pitchFamily="18" charset="-120"/>
                        </a:rPr>
                        <a:t>mmH</a:t>
                      </a: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 x 5100 </a:t>
                      </a:r>
                      <a:r>
                        <a:rPr kumimoji="0" lang="en-US" altLang="zh-TW" sz="1400" b="0" i="0" u="none" strike="noStrike" cap="none" normalizeH="0" baseline="0" dirty="0" err="1" smtClean="0">
                          <a:ln>
                            <a:noFill/>
                          </a:ln>
                          <a:solidFill>
                            <a:schemeClr val="tx1"/>
                          </a:solidFill>
                          <a:effectLst/>
                          <a:latin typeface="Times New Roman" pitchFamily="18" charset="0"/>
                          <a:ea typeface="標楷體" pitchFamily="65" charset="-120"/>
                          <a:cs typeface="新細明體" pitchFamily="18" charset="-120"/>
                        </a:rPr>
                        <a:t>mmL</a:t>
                      </a: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42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Power</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7 KW</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1 m/s</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158">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Turbine size</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330 mm W x 4000 mm L</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9 PCS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4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Generator Type</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3phase x 220 V</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89">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rgbClr val="FF0000"/>
                          </a:solidFill>
                          <a:effectLst/>
                          <a:latin typeface="Times New Roman" pitchFamily="18" charset="0"/>
                          <a:ea typeface="標楷體" pitchFamily="65" charset="-120"/>
                          <a:cs typeface="新細明體" pitchFamily="18" charset="-120"/>
                        </a:rPr>
                        <a:t>Max power</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rgbClr val="FF0000"/>
                          </a:solidFill>
                          <a:effectLst/>
                          <a:latin typeface="Times New Roman" pitchFamily="18" charset="0"/>
                          <a:ea typeface="標楷體" pitchFamily="65" charset="-120"/>
                          <a:cs typeface="新細明體" pitchFamily="18" charset="-120"/>
                        </a:rPr>
                        <a:t>15 KW</a:t>
                      </a:r>
                      <a:endParaRPr kumimoji="0" lang="zh-TW" altLang="zh-TW" sz="1400" b="0" i="0" u="none" strike="noStrike" cap="none" normalizeH="0" baseline="0" smtClean="0">
                        <a:ln>
                          <a:noFill/>
                        </a:ln>
                        <a:solidFill>
                          <a:srgbClr val="FF0000"/>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1.3 m/s</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42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Weight</a:t>
                      </a: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8 tone</a:t>
                      </a: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23" marR="5142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8276" name="Group 84"/>
          <p:cNvGraphicFramePr>
            <a:graphicFrameLocks noGrp="1"/>
          </p:cNvGraphicFramePr>
          <p:nvPr>
            <p:extLst>
              <p:ext uri="{D42A27DB-BD31-4B8C-83A1-F6EECF244321}">
                <p14:modId xmlns:p14="http://schemas.microsoft.com/office/powerpoint/2010/main" val="1697967787"/>
              </p:ext>
            </p:extLst>
          </p:nvPr>
        </p:nvGraphicFramePr>
        <p:xfrm>
          <a:off x="4535829" y="4277445"/>
          <a:ext cx="4392613" cy="2247899"/>
        </p:xfrm>
        <a:graphic>
          <a:graphicData uri="http://schemas.openxmlformats.org/drawingml/2006/table">
            <a:tbl>
              <a:tblPr/>
              <a:tblGrid>
                <a:gridCol w="1201738"/>
                <a:gridCol w="2327275"/>
                <a:gridCol w="863600"/>
              </a:tblGrid>
              <a:tr h="314414">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Item</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Specification</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zh-TW" altLang="en-US"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備註</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158">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Size</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1600 mmW x 13300 mmH x 5080 mmL</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42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Power</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50KW</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1 m/s</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158">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Turbine size</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450 mm W x 4000 mm L</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55 PCS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84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Generator Type</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3phase x 220 V</a:t>
                      </a:r>
                      <a:endParaRPr kumimoji="0" lang="zh-TW" altLang="en-US"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rPr>
                        <a:t> </a:t>
                      </a: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89">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rgbClr val="FF0000"/>
                          </a:solidFill>
                          <a:effectLst/>
                          <a:latin typeface="Times New Roman" pitchFamily="18" charset="0"/>
                          <a:ea typeface="標楷體" pitchFamily="65" charset="-120"/>
                          <a:cs typeface="新細明體" pitchFamily="18" charset="-120"/>
                        </a:rPr>
                        <a:t>Max power</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smtClean="0">
                          <a:ln>
                            <a:noFill/>
                          </a:ln>
                          <a:solidFill>
                            <a:srgbClr val="FF0000"/>
                          </a:solidFill>
                          <a:effectLst/>
                          <a:latin typeface="Times New Roman" pitchFamily="18" charset="0"/>
                          <a:ea typeface="標楷體" pitchFamily="65" charset="-120"/>
                          <a:cs typeface="新細明體" pitchFamily="18" charset="-120"/>
                        </a:rPr>
                        <a:t>50 KW</a:t>
                      </a:r>
                      <a:endParaRPr kumimoji="0" lang="zh-TW" altLang="zh-TW" sz="1400" b="0" i="0" u="none" strike="noStrike" cap="none" normalizeH="0" baseline="0" smtClean="0">
                        <a:ln>
                          <a:noFill/>
                        </a:ln>
                        <a:solidFill>
                          <a:srgbClr val="FF0000"/>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endParaRPr kumimoji="0" lang="zh-TW" altLang="zh-TW" sz="1400" b="0" i="0" u="none" strike="noStrike" cap="none" normalizeH="0" baseline="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3420">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Weight</a:t>
                      </a: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r>
                        <a:rPr kumimoji="0" lang="en-US"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rPr>
                        <a:t>13 tone</a:t>
                      </a: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itchFamily="18" charset="0"/>
                          <a:ea typeface="新細明體" pitchFamily="18" charset="-120"/>
                        </a:defRPr>
                      </a:lvl1pPr>
                      <a:lvl2pPr marL="742950" indent="-285750">
                        <a:spcBef>
                          <a:spcPct val="20000"/>
                        </a:spcBef>
                        <a:defRPr kumimoji="1" sz="2400">
                          <a:solidFill>
                            <a:schemeClr val="tx1"/>
                          </a:solidFill>
                          <a:latin typeface="Times New Roman" pitchFamily="18" charset="0"/>
                          <a:ea typeface="新細明體" pitchFamily="18" charset="-120"/>
                        </a:defRPr>
                      </a:lvl2pPr>
                      <a:lvl3pPr marL="1143000" indent="-228600">
                        <a:spcBef>
                          <a:spcPct val="20000"/>
                        </a:spcBef>
                        <a:defRPr kumimoji="1" sz="2000">
                          <a:solidFill>
                            <a:schemeClr val="tx1"/>
                          </a:solidFill>
                          <a:latin typeface="Times New Roman" pitchFamily="18" charset="0"/>
                          <a:ea typeface="新細明體" pitchFamily="18" charset="-120"/>
                        </a:defRPr>
                      </a:lvl3pPr>
                      <a:lvl4pPr marL="1600200" indent="-228600">
                        <a:spcBef>
                          <a:spcPct val="20000"/>
                        </a:spcBef>
                        <a:defRPr kumimoji="1">
                          <a:solidFill>
                            <a:schemeClr val="tx1"/>
                          </a:solidFill>
                          <a:latin typeface="Times New Roman" pitchFamily="18" charset="0"/>
                          <a:ea typeface="新細明體" pitchFamily="18" charset="-120"/>
                        </a:defRPr>
                      </a:lvl4pPr>
                      <a:lvl5pPr marL="2057400" indent="-228600">
                        <a:spcBef>
                          <a:spcPct val="20000"/>
                        </a:spcBef>
                        <a:defRPr kumimoji="1">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
                          <a:srgbClr val="77A978"/>
                        </a:buClr>
                        <a:buSzTx/>
                        <a:buFont typeface="Wingdings" pitchFamily="2" charset="2"/>
                        <a:buNone/>
                        <a:tabLst/>
                      </a:pPr>
                      <a:endParaRPr kumimoji="0" lang="zh-TW" altLang="zh-TW" sz="1400" b="0" i="0" u="none" strike="noStrike" cap="none" normalizeH="0" baseline="0" dirty="0" smtClean="0">
                        <a:ln>
                          <a:noFill/>
                        </a:ln>
                        <a:solidFill>
                          <a:schemeClr val="tx1"/>
                        </a:solidFill>
                        <a:effectLst/>
                        <a:latin typeface="Times New Roman" pitchFamily="18" charset="0"/>
                        <a:ea typeface="標楷體" pitchFamily="65" charset="-120"/>
                        <a:cs typeface="新細明體" pitchFamily="18" charset="-120"/>
                      </a:endParaRPr>
                    </a:p>
                  </a:txBody>
                  <a:tcPr marL="51433" marR="514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2058" name="標題 1"/>
          <p:cNvSpPr>
            <a:spLocks/>
          </p:cNvSpPr>
          <p:nvPr/>
        </p:nvSpPr>
        <p:spPr bwMode="auto">
          <a:xfrm>
            <a:off x="468313" y="620713"/>
            <a:ext cx="822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endParaRPr lang="zh-TW" altLang="en-US" sz="2600">
              <a:solidFill>
                <a:srgbClr val="FF9900"/>
              </a:solidFill>
              <a:latin typeface="Times New Roman" pitchFamily="18" charset="0"/>
              <a:ea typeface="標楷體" pitchFamily="65" charset="-120"/>
            </a:endParaRPr>
          </a:p>
        </p:txBody>
      </p:sp>
      <p:sp>
        <p:nvSpPr>
          <p:cNvPr id="9" name="Rectangle 133"/>
          <p:cNvSpPr>
            <a:spLocks noChangeArrowheads="1"/>
          </p:cNvSpPr>
          <p:nvPr/>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圖片 8" descr="離岸測試航跡圖.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958056"/>
            <a:ext cx="3962400" cy="299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52" y="4083422"/>
            <a:ext cx="40132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8二代載具-加速版.wmv">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4548758" y="958056"/>
            <a:ext cx="39957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我的影片2.wmv">
            <a:hlinkClick r:id="" action="ppaction://media"/>
          </p:cNvPr>
          <p:cNvPicPr>
            <a:picLocks noRot="1" noChangeAspect="1"/>
          </p:cNvPicPr>
          <p:nvPr>
            <a:videoFile r:link="rId2"/>
          </p:nvPr>
        </p:nvPicPr>
        <p:blipFill>
          <a:blip r:embed="rId8">
            <a:extLst>
              <a:ext uri="{28A0092B-C50C-407E-A947-70E740481C1C}">
                <a14:useLocalDpi xmlns:a14="http://schemas.microsoft.com/office/drawing/2010/main" val="0"/>
              </a:ext>
            </a:extLst>
          </a:blip>
          <a:srcRect/>
          <a:stretch>
            <a:fillRect/>
          </a:stretch>
        </p:blipFill>
        <p:spPr bwMode="auto">
          <a:xfrm>
            <a:off x="4284663" y="4077072"/>
            <a:ext cx="4535809" cy="255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3"/>
          <p:cNvSpPr>
            <a:spLocks noChangeArrowheads="1"/>
          </p:cNvSpPr>
          <p:nvPr/>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 name="矩形 9"/>
          <p:cNvSpPr/>
          <p:nvPr/>
        </p:nvSpPr>
        <p:spPr>
          <a:xfrm>
            <a:off x="35621" y="157501"/>
            <a:ext cx="9032179" cy="528350"/>
          </a:xfrm>
          <a:prstGeom prst="rect">
            <a:avLst/>
          </a:prstGeom>
        </p:spPr>
        <p:txBody>
          <a:bodyPr wrap="square">
            <a:spAutoFit/>
          </a:bodyPr>
          <a:lstStyle/>
          <a:p>
            <a:pPr>
              <a:lnSpc>
                <a:spcPts val="3400"/>
              </a:lnSpc>
            </a:pPr>
            <a:r>
              <a:rPr lang="en-US" altLang="zh-TW" sz="30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Field Test</a:t>
            </a:r>
            <a:r>
              <a:rPr lang="en-US" altLang="zh-TW" sz="30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30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Second stage: 2013.11</a:t>
            </a:r>
            <a:endParaRPr lang="zh-TW" altLang="en-US" sz="30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7384" fill="hold"/>
                                        <p:tgtEl>
                                          <p:spTgt spid="2"/>
                                        </p:tgtEl>
                                      </p:cBhvr>
                                    </p:cmd>
                                  </p:childTnLst>
                                </p:cTn>
                              </p:par>
                              <p:par>
                                <p:cTn id="7" presetID="1" presetClass="mediacall" presetSubtype="0" fill="hold" nodeType="withEffect">
                                  <p:stCondLst>
                                    <p:cond delay="0"/>
                                  </p:stCondLst>
                                  <p:childTnLst>
                                    <p:cmd type="call" cmd="playFrom(0.0)">
                                      <p:cBhvr>
                                        <p:cTn id="8" dur="61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04"/>
            <a:ext cx="9182100" cy="492443"/>
          </a:xfrm>
          <a:prstGeom prst="rect">
            <a:avLst/>
          </a:prstGeom>
        </p:spPr>
        <p:txBody>
          <a:bodyPr wrap="square">
            <a:spAutoFit/>
          </a:bodyPr>
          <a:lstStyle/>
          <a:p>
            <a:pPr>
              <a:spcBef>
                <a:spcPct val="50000"/>
              </a:spcBef>
            </a:pPr>
            <a:r>
              <a:rPr lang="en-US" altLang="zh-TW" sz="26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History of Cooperation</a:t>
            </a:r>
            <a:endParaRPr lang="zh-TW" altLang="en-US" sz="2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 name="文字方塊 2"/>
          <p:cNvSpPr txBox="1"/>
          <p:nvPr/>
        </p:nvSpPr>
        <p:spPr>
          <a:xfrm>
            <a:off x="107504" y="836712"/>
            <a:ext cx="8928992" cy="6055504"/>
          </a:xfrm>
          <a:prstGeom prst="rect">
            <a:avLst/>
          </a:prstGeom>
          <a:noFill/>
        </p:spPr>
        <p:txBody>
          <a:bodyPr wrap="square" rtlCol="0">
            <a:spAutoFit/>
          </a:bodyPr>
          <a:lstStyle/>
          <a:p>
            <a:pPr algn="just">
              <a:lnSpc>
                <a:spcPts val="3100"/>
              </a:lnSpc>
            </a:pPr>
            <a:r>
              <a:rPr lang="en-US" altLang="zh-TW" sz="2400" dirty="0" smtClean="0">
                <a:solidFill>
                  <a:srgbClr val="FF0000"/>
                </a:solidFill>
              </a:rPr>
              <a:t>Jan. 1999</a:t>
            </a:r>
            <a:r>
              <a:rPr lang="en-US" altLang="zh-TW" sz="2400" dirty="0" smtClean="0"/>
              <a:t>, Russian Delegates leaded by </a:t>
            </a:r>
            <a:r>
              <a:rPr lang="en-US" altLang="zh-TW" sz="2400" b="1" dirty="0" smtClean="0">
                <a:solidFill>
                  <a:srgbClr val="0000CC"/>
                </a:solidFill>
              </a:rPr>
              <a:t>Prof. E. A. </a:t>
            </a:r>
            <a:r>
              <a:rPr lang="en-US" altLang="zh-TW" sz="2400" b="1" dirty="0" err="1" smtClean="0">
                <a:solidFill>
                  <a:srgbClr val="0000CC"/>
                </a:solidFill>
              </a:rPr>
              <a:t>Kontar</a:t>
            </a:r>
            <a:r>
              <a:rPr lang="en-US" altLang="zh-TW" sz="2400" b="1" dirty="0" smtClean="0">
                <a:solidFill>
                  <a:srgbClr val="0000CC"/>
                </a:solidFill>
              </a:rPr>
              <a:t> visit THL</a:t>
            </a:r>
            <a:r>
              <a:rPr lang="en-US" altLang="zh-TW" sz="2400" dirty="0" smtClean="0"/>
              <a:t>. </a:t>
            </a:r>
          </a:p>
          <a:p>
            <a:pPr algn="just">
              <a:lnSpc>
                <a:spcPts val="3100"/>
              </a:lnSpc>
            </a:pPr>
            <a:r>
              <a:rPr lang="en-US" altLang="zh-TW" sz="2400" dirty="0" smtClean="0">
                <a:solidFill>
                  <a:srgbClr val="FF0000"/>
                </a:solidFill>
              </a:rPr>
              <a:t>Mar. 1999</a:t>
            </a:r>
            <a:r>
              <a:rPr lang="en-US" altLang="zh-TW" sz="2400" dirty="0" smtClean="0"/>
              <a:t>,</a:t>
            </a:r>
            <a:r>
              <a:rPr lang="en-US" altLang="zh-TW" sz="2400" b="1" dirty="0" smtClean="0">
                <a:solidFill>
                  <a:srgbClr val="0000CC"/>
                </a:solidFill>
              </a:rPr>
              <a:t> THL </a:t>
            </a:r>
            <a:r>
              <a:rPr lang="en-US" altLang="zh-TW" sz="2400" dirty="0" smtClean="0"/>
              <a:t>was invited by </a:t>
            </a:r>
            <a:r>
              <a:rPr lang="en-US" altLang="zh-TW" sz="2400" b="1" dirty="0" smtClean="0">
                <a:solidFill>
                  <a:srgbClr val="0000CC"/>
                </a:solidFill>
              </a:rPr>
              <a:t>Dr. Leopold I. </a:t>
            </a:r>
            <a:r>
              <a:rPr lang="en-US" altLang="zh-TW" sz="2400" b="1" dirty="0" err="1" smtClean="0">
                <a:solidFill>
                  <a:srgbClr val="0000CC"/>
                </a:solidFill>
              </a:rPr>
              <a:t>Lobkovsky</a:t>
            </a:r>
            <a:r>
              <a:rPr lang="en-US" altLang="zh-TW" sz="2400" dirty="0" smtClean="0"/>
              <a:t> to </a:t>
            </a:r>
            <a:r>
              <a:rPr lang="en-US" altLang="zh-TW" sz="2400" dirty="0" smtClean="0">
                <a:solidFill>
                  <a:srgbClr val="0000CC"/>
                </a:solidFill>
              </a:rPr>
              <a:t>participate</a:t>
            </a:r>
          </a:p>
          <a:p>
            <a:pPr algn="just">
              <a:lnSpc>
                <a:spcPts val="3100"/>
              </a:lnSpc>
            </a:pPr>
            <a:r>
              <a:rPr lang="en-US" altLang="zh-TW" sz="2400" dirty="0" smtClean="0">
                <a:solidFill>
                  <a:srgbClr val="0000CC"/>
                </a:solidFill>
              </a:rPr>
              <a:t>                    in the Symposium</a:t>
            </a:r>
            <a:r>
              <a:rPr lang="en-US" altLang="zh-TW" sz="2400" dirty="0" smtClean="0"/>
              <a:t> organized by </a:t>
            </a:r>
            <a:r>
              <a:rPr lang="en-US" altLang="zh-TW" sz="2400" dirty="0" smtClean="0">
                <a:solidFill>
                  <a:srgbClr val="0000CC"/>
                </a:solidFill>
              </a:rPr>
              <a:t>Academician Anatoly K.</a:t>
            </a:r>
          </a:p>
          <a:p>
            <a:pPr algn="just">
              <a:lnSpc>
                <a:spcPts val="3100"/>
              </a:lnSpc>
            </a:pPr>
            <a:r>
              <a:rPr lang="en-US" altLang="zh-TW" sz="2400" dirty="0">
                <a:solidFill>
                  <a:srgbClr val="0000CC"/>
                </a:solidFill>
              </a:rPr>
              <a:t> </a:t>
            </a:r>
            <a:r>
              <a:rPr lang="en-US" altLang="zh-TW" sz="2400" dirty="0" smtClean="0">
                <a:solidFill>
                  <a:srgbClr val="0000CC"/>
                </a:solidFill>
              </a:rPr>
              <a:t>                   </a:t>
            </a:r>
            <a:r>
              <a:rPr lang="en-US" altLang="zh-TW" sz="2400" dirty="0" err="1" smtClean="0">
                <a:solidFill>
                  <a:srgbClr val="0000CC"/>
                </a:solidFill>
              </a:rPr>
              <a:t>Sokolowsky</a:t>
            </a:r>
            <a:r>
              <a:rPr lang="en-US" altLang="zh-TW" sz="2400" dirty="0"/>
              <a:t> </a:t>
            </a:r>
            <a:r>
              <a:rPr lang="en-US" altLang="zh-TW" sz="2400" dirty="0" smtClean="0"/>
              <a:t>in Moscow, Russia. </a:t>
            </a:r>
          </a:p>
          <a:p>
            <a:pPr algn="just">
              <a:lnSpc>
                <a:spcPts val="3100"/>
              </a:lnSpc>
            </a:pPr>
            <a:r>
              <a:rPr lang="en-US" altLang="zh-TW" sz="2400" dirty="0" smtClean="0">
                <a:solidFill>
                  <a:srgbClr val="FF0000"/>
                </a:solidFill>
              </a:rPr>
              <a:t>2000~2003</a:t>
            </a:r>
            <a:r>
              <a:rPr lang="en-US" altLang="zh-TW" sz="2400" dirty="0" smtClean="0"/>
              <a:t>, Research Cooperation on the topic </a:t>
            </a:r>
            <a:r>
              <a:rPr lang="en-US" altLang="zh-TW" sz="2400" dirty="0"/>
              <a:t>: </a:t>
            </a:r>
            <a:r>
              <a:rPr lang="en-US" altLang="zh-TW" sz="2400" b="1" dirty="0" smtClean="0">
                <a:solidFill>
                  <a:srgbClr val="0000CC"/>
                </a:solidFill>
              </a:rPr>
              <a:t>Groundwater</a:t>
            </a:r>
          </a:p>
          <a:p>
            <a:pPr algn="just">
              <a:lnSpc>
                <a:spcPts val="3100"/>
              </a:lnSpc>
            </a:pPr>
            <a:r>
              <a:rPr lang="en-US" altLang="zh-TW" sz="2400" b="1" dirty="0">
                <a:solidFill>
                  <a:srgbClr val="0000CC"/>
                </a:solidFill>
              </a:rPr>
              <a:t> </a:t>
            </a:r>
            <a:r>
              <a:rPr lang="en-US" altLang="zh-TW" sz="2400" b="1" dirty="0" smtClean="0">
                <a:solidFill>
                  <a:srgbClr val="0000CC"/>
                </a:solidFill>
              </a:rPr>
              <a:t>                      Hydrogeology</a:t>
            </a:r>
            <a:r>
              <a:rPr lang="en-US" altLang="zh-TW" sz="2400" dirty="0" smtClean="0"/>
              <a:t> Map with </a:t>
            </a:r>
            <a:r>
              <a:rPr lang="en-US" altLang="zh-TW" sz="2400" b="1" dirty="0" smtClean="0">
                <a:solidFill>
                  <a:srgbClr val="0000CC"/>
                </a:solidFill>
              </a:rPr>
              <a:t>Profs. </a:t>
            </a:r>
            <a:r>
              <a:rPr lang="en-US" altLang="zh-TW" sz="2400" b="1" dirty="0" err="1" smtClean="0">
                <a:solidFill>
                  <a:srgbClr val="0000CC"/>
                </a:solidFill>
              </a:rPr>
              <a:t>Zektser</a:t>
            </a:r>
            <a:r>
              <a:rPr lang="en-US" altLang="zh-TW" sz="2400" b="1" dirty="0" smtClean="0">
                <a:solidFill>
                  <a:srgbClr val="0000CC"/>
                </a:solidFill>
              </a:rPr>
              <a:t> &amp; </a:t>
            </a:r>
            <a:r>
              <a:rPr lang="en-US" altLang="zh-TW" sz="2400" b="1" dirty="0" err="1" smtClean="0">
                <a:solidFill>
                  <a:srgbClr val="0000CC"/>
                </a:solidFill>
              </a:rPr>
              <a:t>Dzhamalov</a:t>
            </a:r>
            <a:r>
              <a:rPr lang="en-US" altLang="zh-TW" sz="2400" dirty="0" smtClean="0"/>
              <a:t>. </a:t>
            </a:r>
          </a:p>
          <a:p>
            <a:pPr algn="just">
              <a:lnSpc>
                <a:spcPts val="3100"/>
              </a:lnSpc>
            </a:pPr>
            <a:r>
              <a:rPr lang="en-US" altLang="zh-TW" sz="2400" dirty="0" smtClean="0">
                <a:solidFill>
                  <a:srgbClr val="FF0000"/>
                </a:solidFill>
              </a:rPr>
              <a:t>2004, May,</a:t>
            </a:r>
            <a:r>
              <a:rPr lang="en-US" altLang="zh-TW" sz="2400" dirty="0" smtClean="0"/>
              <a:t> 1</a:t>
            </a:r>
            <a:r>
              <a:rPr lang="en-US" altLang="zh-TW" sz="2400" baseline="30000" dirty="0" smtClean="0"/>
              <a:t>st</a:t>
            </a:r>
            <a:r>
              <a:rPr lang="en-US" altLang="zh-TW" sz="2400" dirty="0" smtClean="0"/>
              <a:t> Taiwan-Russia </a:t>
            </a:r>
            <a:r>
              <a:rPr lang="en-US" altLang="zh-TW" sz="2400" dirty="0"/>
              <a:t> </a:t>
            </a:r>
            <a:r>
              <a:rPr lang="en-US" altLang="zh-TW" sz="2400" dirty="0" err="1"/>
              <a:t>Taiwan-Russia</a:t>
            </a:r>
            <a:r>
              <a:rPr lang="en-US" altLang="zh-TW" sz="2400" dirty="0"/>
              <a:t> Bilateral Symposium </a:t>
            </a:r>
            <a:r>
              <a:rPr lang="en-US" altLang="zh-TW" sz="2400" dirty="0" smtClean="0"/>
              <a:t>on</a:t>
            </a:r>
          </a:p>
          <a:p>
            <a:pPr algn="just">
              <a:lnSpc>
                <a:spcPts val="3100"/>
              </a:lnSpc>
            </a:pPr>
            <a:r>
              <a:rPr lang="en-US" altLang="zh-TW" sz="2400" dirty="0"/>
              <a:t> </a:t>
            </a:r>
            <a:r>
              <a:rPr lang="en-US" altLang="zh-TW" sz="2400" dirty="0" smtClean="0"/>
              <a:t>                    </a:t>
            </a:r>
            <a:r>
              <a:rPr lang="en-US" altLang="zh-TW" sz="2400" dirty="0"/>
              <a:t>Water and Environmental Technology </a:t>
            </a:r>
            <a:r>
              <a:rPr lang="en-US" altLang="zh-TW" sz="2400" dirty="0" smtClean="0"/>
              <a:t>. </a:t>
            </a:r>
          </a:p>
          <a:p>
            <a:pPr algn="just">
              <a:lnSpc>
                <a:spcPts val="3100"/>
              </a:lnSpc>
            </a:pPr>
            <a:r>
              <a:rPr lang="en-US" altLang="zh-TW" sz="2400" dirty="0" smtClean="0">
                <a:solidFill>
                  <a:srgbClr val="FF0000"/>
                </a:solidFill>
              </a:rPr>
              <a:t>2005,  Oct</a:t>
            </a:r>
            <a:r>
              <a:rPr lang="en-US" altLang="zh-TW" sz="2400" dirty="0" smtClean="0"/>
              <a:t>., 2</a:t>
            </a:r>
            <a:r>
              <a:rPr lang="en-US" altLang="zh-TW" sz="2400" baseline="30000" dirty="0" smtClean="0"/>
              <a:t>nd</a:t>
            </a:r>
            <a:r>
              <a:rPr lang="en-US" altLang="zh-TW" sz="2400" dirty="0" smtClean="0"/>
              <a:t> </a:t>
            </a:r>
            <a:r>
              <a:rPr lang="en-US" altLang="zh-TW" sz="2400" dirty="0"/>
              <a:t>Taiwan-Russia  </a:t>
            </a:r>
            <a:r>
              <a:rPr lang="en-US" altLang="zh-TW" sz="2400" dirty="0" err="1"/>
              <a:t>Taiwan-Russia</a:t>
            </a:r>
            <a:r>
              <a:rPr lang="en-US" altLang="zh-TW" sz="2400" dirty="0"/>
              <a:t> Bilateral Symposium </a:t>
            </a:r>
            <a:r>
              <a:rPr lang="en-US" altLang="zh-TW" sz="2400" dirty="0" smtClean="0"/>
              <a:t>on</a:t>
            </a:r>
          </a:p>
          <a:p>
            <a:pPr algn="just">
              <a:lnSpc>
                <a:spcPts val="3100"/>
              </a:lnSpc>
            </a:pPr>
            <a:r>
              <a:rPr lang="en-US" altLang="zh-TW" sz="2400" dirty="0"/>
              <a:t> </a:t>
            </a:r>
            <a:r>
              <a:rPr lang="en-US" altLang="zh-TW" sz="2400" dirty="0" smtClean="0"/>
              <a:t>                     </a:t>
            </a:r>
            <a:r>
              <a:rPr lang="en-US" altLang="zh-TW" sz="2400" dirty="0"/>
              <a:t>Water and Environmental Technology . </a:t>
            </a:r>
            <a:endParaRPr lang="en-US" altLang="zh-TW" sz="2400" dirty="0" smtClean="0"/>
          </a:p>
          <a:p>
            <a:pPr algn="just">
              <a:lnSpc>
                <a:spcPts val="3100"/>
              </a:lnSpc>
            </a:pPr>
            <a:r>
              <a:rPr lang="en-US" altLang="zh-TW" sz="2400" dirty="0" smtClean="0">
                <a:solidFill>
                  <a:srgbClr val="FF0000"/>
                </a:solidFill>
              </a:rPr>
              <a:t>2007, Nov.,</a:t>
            </a:r>
            <a:r>
              <a:rPr lang="en-US" altLang="zh-TW" sz="2400" dirty="0" smtClean="0"/>
              <a:t> 3</a:t>
            </a:r>
            <a:r>
              <a:rPr lang="en-US" altLang="zh-TW" sz="2400" baseline="30000" dirty="0" smtClean="0"/>
              <a:t>rd</a:t>
            </a:r>
            <a:r>
              <a:rPr lang="en-US" altLang="zh-TW" sz="2400" dirty="0" smtClean="0"/>
              <a:t> Taiwan-Russia Bilateral Symposium on Water and</a:t>
            </a:r>
          </a:p>
          <a:p>
            <a:pPr algn="just">
              <a:lnSpc>
                <a:spcPts val="3100"/>
              </a:lnSpc>
            </a:pPr>
            <a:r>
              <a:rPr lang="en-US" altLang="zh-TW" sz="2400" dirty="0"/>
              <a:t> </a:t>
            </a:r>
            <a:r>
              <a:rPr lang="en-US" altLang="zh-TW" sz="2400" dirty="0" smtClean="0"/>
              <a:t>                    Environmental Technology in Tainan City, Taiwan. </a:t>
            </a:r>
          </a:p>
          <a:p>
            <a:pPr algn="just">
              <a:lnSpc>
                <a:spcPts val="3100"/>
              </a:lnSpc>
            </a:pPr>
            <a:r>
              <a:rPr lang="en-US" altLang="zh-TW" sz="2400" dirty="0" smtClean="0"/>
              <a:t>2009 ~ Now, </a:t>
            </a:r>
            <a:r>
              <a:rPr lang="en-US" altLang="zh-TW" sz="2400" dirty="0"/>
              <a:t>Research Cooperation on the </a:t>
            </a:r>
            <a:r>
              <a:rPr lang="en-US" altLang="zh-TW" sz="2400" dirty="0" smtClean="0"/>
              <a:t>topics </a:t>
            </a:r>
            <a:r>
              <a:rPr lang="en-US" altLang="zh-TW" sz="2400" dirty="0"/>
              <a:t>: </a:t>
            </a:r>
            <a:r>
              <a:rPr lang="en-US" altLang="zh-TW" sz="2400" b="1" dirty="0" smtClean="0">
                <a:solidFill>
                  <a:srgbClr val="0000CC"/>
                </a:solidFill>
              </a:rPr>
              <a:t>Submarine</a:t>
            </a:r>
          </a:p>
          <a:p>
            <a:pPr algn="just">
              <a:lnSpc>
                <a:spcPts val="3100"/>
              </a:lnSpc>
            </a:pPr>
            <a:r>
              <a:rPr lang="en-US" altLang="zh-TW" sz="2400" b="1" dirty="0">
                <a:solidFill>
                  <a:srgbClr val="0000CC"/>
                </a:solidFill>
              </a:rPr>
              <a:t> </a:t>
            </a:r>
            <a:r>
              <a:rPr lang="en-US" altLang="zh-TW" sz="2400" b="1" dirty="0" smtClean="0">
                <a:solidFill>
                  <a:srgbClr val="0000CC"/>
                </a:solidFill>
              </a:rPr>
              <a:t>                     groundwater discharge and River plume</a:t>
            </a:r>
          </a:p>
          <a:p>
            <a:pPr algn="just">
              <a:lnSpc>
                <a:spcPts val="3100"/>
              </a:lnSpc>
            </a:pPr>
            <a:r>
              <a:rPr lang="en-US" altLang="zh-TW" sz="2400" dirty="0" smtClean="0"/>
              <a:t>2013, International Wave Dynamic Research Center</a:t>
            </a:r>
            <a:r>
              <a:rPr lang="en-US" altLang="zh-TW" dirty="0" smtClean="0"/>
              <a:t> </a:t>
            </a:r>
            <a:endParaRPr lang="zh-TW" altLang="en-US" dirty="0"/>
          </a:p>
        </p:txBody>
      </p:sp>
      <p:sp>
        <p:nvSpPr>
          <p:cNvPr id="5" name="矩形 4"/>
          <p:cNvSpPr/>
          <p:nvPr/>
        </p:nvSpPr>
        <p:spPr>
          <a:xfrm>
            <a:off x="107504" y="5589240"/>
            <a:ext cx="8496944" cy="126876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13706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3"/>
          <a:stretch/>
        </p:blipFill>
        <p:spPr bwMode="auto">
          <a:xfrm>
            <a:off x="4142360" y="2708919"/>
            <a:ext cx="4894136" cy="396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84" y="116632"/>
            <a:ext cx="8231356"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72008" y="995244"/>
            <a:ext cx="8964488" cy="1426031"/>
          </a:xfrm>
          <a:prstGeom prst="rect">
            <a:avLst/>
          </a:prstGeom>
          <a:noFill/>
          <a:ln w="28575">
            <a:solidFill>
              <a:srgbClr val="00B050"/>
            </a:solidFill>
          </a:ln>
        </p:spPr>
        <p:txBody>
          <a:bodyPr wrap="square" rtlCol="0">
            <a:spAutoFit/>
          </a:bodyPr>
          <a:lstStyle/>
          <a:p>
            <a:pPr algn="just">
              <a:lnSpc>
                <a:spcPts val="2600"/>
              </a:lnSpc>
            </a:pPr>
            <a:r>
              <a:rPr lang="en-US" altLang="zh-TW" sz="2400" dirty="0" smtClean="0"/>
              <a:t>Based </a:t>
            </a:r>
            <a:r>
              <a:rPr lang="en-US" altLang="zh-TW" sz="2400" dirty="0"/>
              <a:t>on </a:t>
            </a:r>
            <a:r>
              <a:rPr lang="en-US" altLang="zh-TW" sz="2400" dirty="0" smtClean="0"/>
              <a:t>the surveyed </a:t>
            </a:r>
            <a:r>
              <a:rPr lang="en-US" altLang="zh-TW" sz="2400" dirty="0"/>
              <a:t>data, the </a:t>
            </a:r>
            <a:r>
              <a:rPr lang="en-US" altLang="zh-TW" sz="2400" b="1" dirty="0">
                <a:solidFill>
                  <a:srgbClr val="FFC000"/>
                </a:solidFill>
              </a:rPr>
              <a:t>likely locations of the SGD sources </a:t>
            </a:r>
            <a:r>
              <a:rPr lang="en-US" altLang="zh-TW" sz="2400" dirty="0"/>
              <a:t>in the study area were specified, all of which were restricted to the </a:t>
            </a:r>
            <a:r>
              <a:rPr lang="en-US" altLang="zh-TW" sz="2400" dirty="0" smtClean="0"/>
              <a:t>inner shelf </a:t>
            </a:r>
            <a:r>
              <a:rPr lang="en-US" altLang="zh-TW" sz="2400" dirty="0"/>
              <a:t>at a depth less than 8 m</a:t>
            </a:r>
            <a:r>
              <a:rPr lang="en-US" altLang="zh-TW" sz="2400" dirty="0" smtClean="0"/>
              <a:t>. </a:t>
            </a:r>
            <a:r>
              <a:rPr lang="en-US" altLang="zh-TW" sz="2400" dirty="0"/>
              <a:t>The SGD rate at about 6.0 ml </a:t>
            </a:r>
            <a:r>
              <a:rPr lang="en-US" altLang="zh-TW" sz="2400" dirty="0" smtClean="0"/>
              <a:t>h</a:t>
            </a:r>
            <a:r>
              <a:rPr lang="en-US" altLang="zh-TW" sz="2400" baseline="30000" dirty="0"/>
              <a:t>-1</a:t>
            </a:r>
            <a:r>
              <a:rPr lang="en-US" altLang="zh-TW" sz="2400" dirty="0" smtClean="0"/>
              <a:t> m</a:t>
            </a:r>
            <a:r>
              <a:rPr lang="en-US" altLang="zh-TW" sz="2400" baseline="30000" dirty="0" smtClean="0"/>
              <a:t>-2</a:t>
            </a:r>
            <a:r>
              <a:rPr lang="en-US" altLang="zh-TW" sz="2400" dirty="0" smtClean="0"/>
              <a:t> </a:t>
            </a:r>
            <a:r>
              <a:rPr lang="en-US" altLang="zh-TW" sz="2400" dirty="0"/>
              <a:t>in the dry season.</a:t>
            </a:r>
            <a:endParaRPr lang="zh-TW" altLang="en-US" sz="2400"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4990" y="2539426"/>
            <a:ext cx="3960440" cy="429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112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51520" y="908720"/>
            <a:ext cx="8640960" cy="1077218"/>
          </a:xfrm>
          <a:prstGeom prst="rect">
            <a:avLst/>
          </a:prstGeom>
          <a:noFill/>
          <a:ln w="28575">
            <a:solidFill>
              <a:srgbClr val="00B050"/>
            </a:solidFill>
          </a:ln>
        </p:spPr>
        <p:txBody>
          <a:bodyPr wrap="square" rtlCol="0">
            <a:spAutoFit/>
          </a:bodyPr>
          <a:lstStyle/>
          <a:p>
            <a:pPr algn="just"/>
            <a:r>
              <a:rPr lang="en-US" altLang="zh-TW" sz="2000" dirty="0" smtClean="0"/>
              <a:t>Developed </a:t>
            </a:r>
            <a:r>
              <a:rPr lang="en-US" altLang="zh-TW" sz="2400" b="1" dirty="0">
                <a:solidFill>
                  <a:srgbClr val="0000CC"/>
                </a:solidFill>
              </a:rPr>
              <a:t>3-D coupled ocean circulation/particle-tracking </a:t>
            </a:r>
            <a:r>
              <a:rPr lang="en-US" altLang="zh-TW" sz="2000" dirty="0"/>
              <a:t>model for predicting the transport and dispersal of pollution-containing groundwater </a:t>
            </a:r>
            <a:r>
              <a:rPr lang="en-US" altLang="zh-TW" sz="2000" dirty="0" smtClean="0"/>
              <a:t>discharged </a:t>
            </a:r>
            <a:r>
              <a:rPr lang="en-US" altLang="zh-TW" sz="2000" dirty="0"/>
              <a:t>into a coastal environment of the southwestern Taiwan.</a:t>
            </a:r>
            <a:endParaRPr lang="zh-TW" alt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0275"/>
            <a:ext cx="332422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176" y="2204864"/>
            <a:ext cx="3505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107504" y="116632"/>
            <a:ext cx="8928992" cy="707886"/>
          </a:xfrm>
          <a:prstGeom prst="rect">
            <a:avLst/>
          </a:prstGeom>
          <a:noFill/>
        </p:spPr>
        <p:txBody>
          <a:bodyPr wrap="square" rtlCol="0">
            <a:spAutoFit/>
          </a:bodyPr>
          <a:lstStyle/>
          <a:p>
            <a:r>
              <a:rPr lang="en-US" altLang="zh-TW" sz="2000" b="1" dirty="0" smtClean="0">
                <a:solidFill>
                  <a:schemeClr val="bg1"/>
                </a:solidFill>
              </a:rPr>
              <a:t> </a:t>
            </a:r>
            <a:r>
              <a:rPr lang="en-US" altLang="zh-TW" sz="2000" b="1" dirty="0">
                <a:solidFill>
                  <a:schemeClr val="bg1"/>
                </a:solidFill>
              </a:rPr>
              <a:t>Model for Predicting the Transport and Dispersal of Contaminants Incoming with Submarine Groundwater: Case Study for the Southwestern Taiwan Coastal Zone</a:t>
            </a:r>
            <a:endParaRPr lang="zh-TW" altLang="en-US" sz="2000" b="1" dirty="0">
              <a:solidFill>
                <a:schemeClr val="bg1"/>
              </a:solidFill>
            </a:endParaRPr>
          </a:p>
        </p:txBody>
      </p:sp>
    </p:spTree>
    <p:extLst>
      <p:ext uri="{BB962C8B-B14F-4D97-AF65-F5344CB8AC3E}">
        <p14:creationId xmlns:p14="http://schemas.microsoft.com/office/powerpoint/2010/main" val="1443356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946830"/>
            <a:ext cx="8898294" cy="49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07504" y="908720"/>
            <a:ext cx="8640960" cy="1220847"/>
          </a:xfrm>
          <a:prstGeom prst="rect">
            <a:avLst/>
          </a:prstGeom>
          <a:noFill/>
          <a:ln w="28575">
            <a:solidFill>
              <a:srgbClr val="0000CC"/>
            </a:solidFill>
          </a:ln>
        </p:spPr>
        <p:txBody>
          <a:bodyPr wrap="square" rtlCol="0">
            <a:spAutoFit/>
          </a:bodyPr>
          <a:lstStyle/>
          <a:p>
            <a:pPr algn="just">
              <a:lnSpc>
                <a:spcPts val="2200"/>
              </a:lnSpc>
            </a:pPr>
            <a:r>
              <a:rPr lang="en-US" altLang="zh-TW" sz="2400" b="1" dirty="0">
                <a:solidFill>
                  <a:srgbClr val="FFC000"/>
                </a:solidFill>
              </a:rPr>
              <a:t>the presence of </a:t>
            </a:r>
            <a:r>
              <a:rPr lang="en-US" altLang="zh-TW" sz="2400" b="1" dirty="0">
                <a:solidFill>
                  <a:srgbClr val="FF0000"/>
                </a:solidFill>
              </a:rPr>
              <a:t>WAD</a:t>
            </a:r>
            <a:r>
              <a:rPr lang="en-US" altLang="zh-TW" sz="2400" b="1" dirty="0">
                <a:solidFill>
                  <a:srgbClr val="FFC000"/>
                </a:solidFill>
              </a:rPr>
              <a:t> </a:t>
            </a:r>
            <a:r>
              <a:rPr lang="en-US" altLang="zh-TW" sz="2400" b="1" dirty="0" smtClean="0">
                <a:solidFill>
                  <a:srgbClr val="FFC000"/>
                </a:solidFill>
              </a:rPr>
              <a:t>significantly changed </a:t>
            </a:r>
            <a:r>
              <a:rPr lang="en-US" altLang="zh-TW" sz="2400" b="1" dirty="0">
                <a:solidFill>
                  <a:srgbClr val="FFC000"/>
                </a:solidFill>
              </a:rPr>
              <a:t>the </a:t>
            </a:r>
            <a:r>
              <a:rPr lang="en-US" altLang="zh-TW" sz="2400" b="1" dirty="0" err="1">
                <a:solidFill>
                  <a:srgbClr val="FFC000"/>
                </a:solidFill>
              </a:rPr>
              <a:t>Zhuoshui</a:t>
            </a:r>
            <a:r>
              <a:rPr lang="en-US" altLang="zh-TW" sz="2400" b="1" dirty="0">
                <a:solidFill>
                  <a:srgbClr val="FFC000"/>
                </a:solidFill>
              </a:rPr>
              <a:t> River plume at the </a:t>
            </a:r>
            <a:r>
              <a:rPr lang="en-US" altLang="zh-TW" sz="2400" b="1" dirty="0" smtClean="0">
                <a:solidFill>
                  <a:srgbClr val="FFC000"/>
                </a:solidFill>
              </a:rPr>
              <a:t>WAD zone</a:t>
            </a:r>
            <a:r>
              <a:rPr lang="en-US" altLang="zh-TW" sz="2400" b="1" dirty="0">
                <a:solidFill>
                  <a:srgbClr val="FFC000"/>
                </a:solidFill>
              </a:rPr>
              <a:t>;</a:t>
            </a:r>
            <a:r>
              <a:rPr lang="en-US" altLang="zh-TW" sz="2000" dirty="0"/>
              <a:t> plume area decreased considerably compared with </a:t>
            </a:r>
            <a:r>
              <a:rPr lang="en-US" altLang="zh-TW" sz="2000" dirty="0" smtClean="0"/>
              <a:t>the “</a:t>
            </a:r>
            <a:r>
              <a:rPr lang="en-US" altLang="zh-TW" sz="2000" dirty="0"/>
              <a:t>no WAD” conditions. The salinity anomaly in the </a:t>
            </a:r>
            <a:r>
              <a:rPr lang="en-US" altLang="zh-TW" sz="2000" dirty="0" smtClean="0"/>
              <a:t>plume also </a:t>
            </a:r>
            <a:r>
              <a:rPr lang="en-US" altLang="zh-TW" sz="2000" dirty="0"/>
              <a:t>decreased by about 3 </a:t>
            </a:r>
            <a:r>
              <a:rPr lang="en-US" altLang="zh-TW" sz="2000" dirty="0" err="1"/>
              <a:t>psu</a:t>
            </a:r>
            <a:r>
              <a:rPr lang="en-US" altLang="zh-TW" sz="2000" dirty="0" smtClean="0"/>
              <a:t>.</a:t>
            </a:r>
            <a:endParaRPr lang="zh-TW" altLang="en-US" sz="2000" dirty="0"/>
          </a:p>
        </p:txBody>
      </p:sp>
      <p:sp>
        <p:nvSpPr>
          <p:cNvPr id="3" name="文字方塊 2"/>
          <p:cNvSpPr txBox="1"/>
          <p:nvPr/>
        </p:nvSpPr>
        <p:spPr>
          <a:xfrm>
            <a:off x="107504" y="44624"/>
            <a:ext cx="8136904" cy="830997"/>
          </a:xfrm>
          <a:prstGeom prst="rect">
            <a:avLst/>
          </a:prstGeom>
          <a:noFill/>
        </p:spPr>
        <p:txBody>
          <a:bodyPr wrap="square" rtlCol="0">
            <a:spAutoFit/>
          </a:bodyPr>
          <a:lstStyle/>
          <a:p>
            <a:r>
              <a:rPr lang="en-US" altLang="zh-TW" sz="2400" b="1" dirty="0">
                <a:solidFill>
                  <a:schemeClr val="bg1"/>
                </a:solidFill>
              </a:rPr>
              <a:t>Effects of bottom topography on dynamics of river discharges </a:t>
            </a:r>
            <a:r>
              <a:rPr lang="en-US" altLang="zh-TW" sz="2400" b="1" dirty="0" smtClean="0">
                <a:solidFill>
                  <a:schemeClr val="bg1"/>
                </a:solidFill>
              </a:rPr>
              <a:t>in tidal </a:t>
            </a:r>
            <a:r>
              <a:rPr lang="en-US" altLang="zh-TW" sz="2400" b="1" dirty="0">
                <a:solidFill>
                  <a:schemeClr val="bg1"/>
                </a:solidFill>
              </a:rPr>
              <a:t>regions: case study of twin plumes in Taiwan Strait</a:t>
            </a:r>
            <a:endParaRPr lang="zh-TW" altLang="en-US" sz="2400" dirty="0">
              <a:solidFill>
                <a:schemeClr val="bg1"/>
              </a:solidFill>
            </a:endParaRPr>
          </a:p>
        </p:txBody>
      </p:sp>
    </p:spTree>
    <p:extLst>
      <p:ext uri="{BB962C8B-B14F-4D97-AF65-F5344CB8AC3E}">
        <p14:creationId xmlns:p14="http://schemas.microsoft.com/office/powerpoint/2010/main" val="2279277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885825"/>
            <a:ext cx="2973388"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543" y="4809081"/>
            <a:ext cx="3006725" cy="190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544" y="2778125"/>
            <a:ext cx="296307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251520" y="1081771"/>
            <a:ext cx="5616624" cy="5760551"/>
          </a:xfrm>
          <a:prstGeom prst="rect">
            <a:avLst/>
          </a:prstGeom>
          <a:noFill/>
        </p:spPr>
        <p:txBody>
          <a:bodyPr wrap="square" rtlCol="0">
            <a:spAutoFit/>
          </a:bodyPr>
          <a:lstStyle/>
          <a:p>
            <a:pPr marL="285750" indent="-285750">
              <a:lnSpc>
                <a:spcPts val="3400"/>
              </a:lnSpc>
              <a:buFont typeface="Wingdings" panose="05000000000000000000" pitchFamily="2" charset="2"/>
              <a:buChar char="Ø"/>
            </a:pPr>
            <a:r>
              <a:rPr kumimoji="0" lang="en-US" altLang="zh-TW" sz="2800" b="1" dirty="0" smtClean="0">
                <a:solidFill>
                  <a:schemeClr val="accent2"/>
                </a:solidFill>
                <a:latin typeface="Times New Roman" panose="02020603050405020304" pitchFamily="18" charset="0"/>
                <a:ea typeface="Arial Unicode MS" panose="020B0604020202020204" pitchFamily="34" charset="-120"/>
                <a:cs typeface="Times New Roman" panose="02020603050405020304" pitchFamily="18" charset="0"/>
              </a:rPr>
              <a:t>In 1950,</a:t>
            </a:r>
            <a:r>
              <a:rPr kumimoji="0" lang="en-US" altLang="zh-TW" sz="2800" dirty="0" smtClean="0">
                <a:latin typeface="Times New Roman" panose="02020603050405020304" pitchFamily="18" charset="0"/>
                <a:ea typeface="Arial Unicode MS" panose="020B0604020202020204" pitchFamily="34" charset="-120"/>
                <a:cs typeface="Times New Roman" panose="02020603050405020304" pitchFamily="18" charset="0"/>
              </a:rPr>
              <a:t> THL was founded</a:t>
            </a:r>
            <a:r>
              <a:rPr kumimoji="0" lang="en-US" altLang="zh-TW" sz="2800" dirty="0" smtClean="0">
                <a:solidFill>
                  <a:srgbClr val="0070C0"/>
                </a:solidFill>
                <a:latin typeface="Times New Roman" panose="02020603050405020304" pitchFamily="18" charset="0"/>
                <a:ea typeface="Arial Unicode MS" panose="020B0604020202020204" pitchFamily="34" charset="-120"/>
                <a:cs typeface="Times New Roman" panose="02020603050405020304" pitchFamily="18" charset="0"/>
              </a:rPr>
              <a:t>.</a:t>
            </a:r>
          </a:p>
          <a:p>
            <a:pPr marL="285750" indent="-285750">
              <a:lnSpc>
                <a:spcPts val="3400"/>
              </a:lnSpc>
              <a:buFont typeface="Wingdings" panose="05000000000000000000" pitchFamily="2" charset="2"/>
              <a:buChar char="Ø"/>
            </a:pPr>
            <a:r>
              <a:rPr kumimoji="0" lang="en-US" altLang="zh-TW" sz="2800" b="1" dirty="0">
                <a:solidFill>
                  <a:schemeClr val="accent2"/>
                </a:solidFill>
                <a:latin typeface="Times New Roman" panose="02020603050405020304" pitchFamily="18" charset="0"/>
                <a:ea typeface="Arial Unicode MS" panose="020B0604020202020204" pitchFamily="34" charset="-120"/>
                <a:cs typeface="Times New Roman" panose="02020603050405020304" pitchFamily="18" charset="0"/>
              </a:rPr>
              <a:t>In </a:t>
            </a:r>
            <a:r>
              <a:rPr kumimoji="0" lang="en-US" altLang="zh-TW" sz="2800" b="1" dirty="0" smtClean="0">
                <a:solidFill>
                  <a:schemeClr val="accent2"/>
                </a:solidFill>
                <a:latin typeface="Times New Roman" panose="02020603050405020304" pitchFamily="18" charset="0"/>
                <a:ea typeface="Arial Unicode MS" panose="020B0604020202020204" pitchFamily="34" charset="-120"/>
                <a:cs typeface="Times New Roman" panose="02020603050405020304" pitchFamily="18" charset="0"/>
              </a:rPr>
              <a:t>1990, </a:t>
            </a:r>
            <a:r>
              <a:rPr kumimoji="0" lang="en-US" altLang="zh-TW" sz="2800" dirty="0" smtClean="0">
                <a:solidFill>
                  <a:srgbClr val="0070C0"/>
                </a:solidFill>
                <a:latin typeface="+mj-lt"/>
                <a:ea typeface="Arial Unicode MS" panose="020B0604020202020204" pitchFamily="34" charset="-120"/>
                <a:cs typeface="Times New Roman" panose="02020603050405020304" pitchFamily="18" charset="0"/>
              </a:rPr>
              <a:t>THL was selected to be the technical support Institute </a:t>
            </a:r>
            <a:r>
              <a:rPr kumimoji="0" lang="en-US" altLang="zh-TW" sz="2800" dirty="0">
                <a:solidFill>
                  <a:srgbClr val="0070C0"/>
                </a:solidFill>
                <a:latin typeface="+mj-lt"/>
                <a:ea typeface="Arial Unicode MS" panose="020B0604020202020204" pitchFamily="34" charset="-120"/>
                <a:cs typeface="Times New Roman" panose="02020603050405020304" pitchFamily="18" charset="0"/>
              </a:rPr>
              <a:t>o</a:t>
            </a:r>
            <a:r>
              <a:rPr kumimoji="0" lang="en-US" altLang="zh-TW" sz="2800" dirty="0" smtClean="0">
                <a:solidFill>
                  <a:srgbClr val="0070C0"/>
                </a:solidFill>
                <a:latin typeface="+mj-lt"/>
                <a:ea typeface="Arial Unicode MS" panose="020B0604020202020204" pitchFamily="34" charset="-120"/>
                <a:cs typeface="Times New Roman" panose="02020603050405020304" pitchFamily="18" charset="0"/>
              </a:rPr>
              <a:t>n development of offshore industrial parks in Taiwan.</a:t>
            </a:r>
          </a:p>
          <a:p>
            <a:pPr marL="285750" indent="-285750">
              <a:lnSpc>
                <a:spcPts val="3400"/>
              </a:lnSpc>
              <a:buFont typeface="Wingdings" panose="05000000000000000000" pitchFamily="2" charset="2"/>
              <a:buChar char="Ø"/>
            </a:pPr>
            <a:r>
              <a:rPr kumimoji="0" lang="en-US" altLang="zh-TW" sz="2800" b="1" dirty="0" smtClean="0">
                <a:solidFill>
                  <a:schemeClr val="accent2"/>
                </a:solidFill>
                <a:latin typeface="Times New Roman" panose="02020603050405020304" pitchFamily="18" charset="0"/>
                <a:ea typeface="Arial Unicode MS" panose="020B0604020202020204" pitchFamily="34" charset="-120"/>
                <a:cs typeface="Times New Roman" panose="02020603050405020304" pitchFamily="18" charset="0"/>
              </a:rPr>
              <a:t>In 2000, </a:t>
            </a:r>
            <a:r>
              <a:rPr kumimoji="0" lang="en-US" altLang="zh-TW" sz="2800" dirty="0">
                <a:latin typeface="+mj-lt"/>
                <a:ea typeface="Arial Unicode MS" panose="020B0604020202020204" pitchFamily="34" charset="-120"/>
                <a:cs typeface="Times New Roman" panose="02020603050405020304" pitchFamily="18" charset="0"/>
              </a:rPr>
              <a:t>a large wave basin (150 m *80 m *1.0 m) was constructed to study the environmental impacts of the development of offshore Industrial parks in Taiwan. THL Moved from the main campus to Annan campus.</a:t>
            </a:r>
            <a:endParaRPr kumimoji="0" lang="zh-TW" altLang="en-US" sz="2800" dirty="0">
              <a:latin typeface="+mj-lt"/>
              <a:ea typeface="Arial Unicode MS" panose="020B0604020202020204" pitchFamily="34" charset="-120"/>
              <a:cs typeface="Times New Roman" panose="02020603050405020304" pitchFamily="18" charset="0"/>
            </a:endParaRPr>
          </a:p>
        </p:txBody>
      </p:sp>
      <p:sp>
        <p:nvSpPr>
          <p:cNvPr id="3" name="矩形 2"/>
          <p:cNvSpPr/>
          <p:nvPr/>
        </p:nvSpPr>
        <p:spPr>
          <a:xfrm>
            <a:off x="115643" y="105673"/>
            <a:ext cx="3134191" cy="646331"/>
          </a:xfrm>
          <a:prstGeom prst="rect">
            <a:avLst/>
          </a:prstGeom>
        </p:spPr>
        <p:txBody>
          <a:bodyPr wrap="none">
            <a:spAutoFit/>
          </a:bodyPr>
          <a:lstStyle/>
          <a:p>
            <a:r>
              <a:rPr lang="en-US" altLang="zh-TW" sz="3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History of THL</a:t>
            </a:r>
            <a:endParaRPr lang="zh-TW" altLang="en-US" sz="3600"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44624"/>
            <a:ext cx="9144000" cy="800219"/>
          </a:xfrm>
          <a:prstGeom prst="rect">
            <a:avLst/>
          </a:prstGeom>
          <a:noFill/>
        </p:spPr>
        <p:txBody>
          <a:bodyPr wrap="square" rtlCol="0">
            <a:spAutoFit/>
          </a:bodyPr>
          <a:lstStyle/>
          <a:p>
            <a:r>
              <a:rPr lang="en-US" altLang="zh-TW" sz="2200" b="1" dirty="0">
                <a:solidFill>
                  <a:schemeClr val="bg1"/>
                </a:solidFill>
              </a:rPr>
              <a:t>Transport of fine river sediments under typhoon conditions and associated submarine landslides: case study of the </a:t>
            </a:r>
            <a:r>
              <a:rPr lang="en-US" altLang="zh-TW" sz="2200" b="1" dirty="0" err="1">
                <a:solidFill>
                  <a:schemeClr val="bg1"/>
                </a:solidFill>
              </a:rPr>
              <a:t>Peinan</a:t>
            </a:r>
            <a:r>
              <a:rPr lang="en-US" altLang="zh-TW" sz="2200" b="1" dirty="0">
                <a:solidFill>
                  <a:schemeClr val="bg1"/>
                </a:solidFill>
              </a:rPr>
              <a:t> River, </a:t>
            </a:r>
            <a:r>
              <a:rPr lang="en-US" altLang="zh-TW" sz="2400" b="1" dirty="0">
                <a:solidFill>
                  <a:schemeClr val="bg1"/>
                </a:solidFill>
              </a:rPr>
              <a:t>Taiwan</a:t>
            </a:r>
            <a:endParaRPr lang="zh-TW" altLang="en-US" sz="2400" dirty="0">
              <a:solidFill>
                <a:schemeClr val="bg1"/>
              </a:solidFill>
            </a:endParaRPr>
          </a:p>
        </p:txBody>
      </p:sp>
      <p:sp>
        <p:nvSpPr>
          <p:cNvPr id="3" name="文字方塊 2"/>
          <p:cNvSpPr txBox="1"/>
          <p:nvPr/>
        </p:nvSpPr>
        <p:spPr>
          <a:xfrm>
            <a:off x="323528" y="5733256"/>
            <a:ext cx="8907415" cy="1200329"/>
          </a:xfrm>
          <a:prstGeom prst="rect">
            <a:avLst/>
          </a:prstGeom>
          <a:noFill/>
        </p:spPr>
        <p:txBody>
          <a:bodyPr wrap="square" rtlCol="0">
            <a:spAutoFit/>
          </a:bodyPr>
          <a:lstStyle/>
          <a:p>
            <a:r>
              <a:rPr lang="de-DE" altLang="zh-TW" sz="2400" dirty="0"/>
              <a:t>The </a:t>
            </a:r>
            <a:r>
              <a:rPr lang="en-US" altLang="zh-TW" sz="2400" dirty="0" err="1"/>
              <a:t>Peinan</a:t>
            </a:r>
            <a:r>
              <a:rPr lang="en-US" altLang="zh-TW" sz="2400" dirty="0"/>
              <a:t> River plume under typhoon conditions before (a), on the first (b), the second (c), the third (d), and the fifth (e) day of typhoon simulation</a:t>
            </a:r>
            <a:r>
              <a:rPr lang="en-US" altLang="zh-TW" sz="2400" dirty="0" smtClean="0"/>
              <a:t>.</a:t>
            </a:r>
            <a:endParaRPr lang="zh-TW" altLang="en-US" sz="2400" dirty="0"/>
          </a:p>
        </p:txBody>
      </p:sp>
      <p:grpSp>
        <p:nvGrpSpPr>
          <p:cNvPr id="5" name="群組 4"/>
          <p:cNvGrpSpPr/>
          <p:nvPr/>
        </p:nvGrpSpPr>
        <p:grpSpPr>
          <a:xfrm>
            <a:off x="179512" y="908720"/>
            <a:ext cx="8727903" cy="4869160"/>
            <a:chOff x="179512" y="1988840"/>
            <a:chExt cx="8727903" cy="486916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25195"/>
              <a:ext cx="8727903" cy="483280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51520" y="1988840"/>
              <a:ext cx="2736304" cy="2246769"/>
            </a:xfrm>
            <a:prstGeom prst="rect">
              <a:avLst/>
            </a:prstGeom>
            <a:solidFill>
              <a:schemeClr val="bg1"/>
            </a:solidFill>
            <a:ln w="57150">
              <a:solidFill>
                <a:srgbClr val="002060"/>
              </a:solidFill>
            </a:ln>
          </p:spPr>
          <p:txBody>
            <a:bodyPr wrap="square" rtlCol="0">
              <a:spAutoFit/>
            </a:bodyPr>
            <a:lstStyle/>
            <a:p>
              <a:r>
                <a:rPr lang="en-US" altLang="zh-TW" sz="2000" dirty="0" smtClean="0"/>
                <a:t>Features of river and coastal environment in Taiwan:</a:t>
              </a:r>
            </a:p>
            <a:p>
              <a:pPr marL="285750" indent="-285750">
                <a:buFont typeface="Wingdings" panose="05000000000000000000" pitchFamily="2" charset="2"/>
                <a:buChar char="Ø"/>
              </a:pPr>
              <a:r>
                <a:rPr lang="en-US" altLang="zh-TW" sz="2000" dirty="0" smtClean="0"/>
                <a:t>Steep slope</a:t>
              </a:r>
            </a:p>
            <a:p>
              <a:pPr marL="285750" indent="-285750">
                <a:buFont typeface="Wingdings" panose="05000000000000000000" pitchFamily="2" charset="2"/>
                <a:buChar char="Ø"/>
              </a:pPr>
              <a:r>
                <a:rPr lang="en-US" altLang="zh-TW" sz="2000" dirty="0" smtClean="0"/>
                <a:t>Earthquake</a:t>
              </a:r>
            </a:p>
            <a:p>
              <a:pPr marL="285750" indent="-285750">
                <a:buFont typeface="Wingdings" panose="05000000000000000000" pitchFamily="2" charset="2"/>
                <a:buChar char="Ø"/>
              </a:pPr>
              <a:r>
                <a:rPr lang="en-US" altLang="zh-TW" sz="2000" dirty="0" smtClean="0"/>
                <a:t>Heavy rainfall</a:t>
              </a:r>
            </a:p>
            <a:p>
              <a:pPr marL="285750" indent="-285750">
                <a:buFont typeface="Wingdings" panose="05000000000000000000" pitchFamily="2" charset="2"/>
                <a:buChar char="Ø"/>
              </a:pPr>
              <a:r>
                <a:rPr lang="en-US" altLang="zh-TW" sz="2000" dirty="0" smtClean="0"/>
                <a:t>Typhoon</a:t>
              </a:r>
              <a:endParaRPr lang="zh-TW" altLang="en-US" sz="2000" dirty="0"/>
            </a:p>
          </p:txBody>
        </p:sp>
      </p:gr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483" b="46671"/>
          <a:stretch/>
        </p:blipFill>
        <p:spPr bwMode="auto">
          <a:xfrm>
            <a:off x="179512" y="3212977"/>
            <a:ext cx="2838008"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21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5361" name="Picture 1" descr="Fig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84" y="2564904"/>
            <a:ext cx="8626287" cy="4176464"/>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215516" y="989419"/>
            <a:ext cx="8712968" cy="1384995"/>
          </a:xfrm>
          <a:prstGeom prst="rect">
            <a:avLst/>
          </a:prstGeom>
          <a:noFill/>
          <a:ln w="38100">
            <a:solidFill>
              <a:srgbClr val="FFC000"/>
            </a:solidFill>
          </a:ln>
        </p:spPr>
        <p:txBody>
          <a:bodyPr wrap="square" rtlCol="0">
            <a:spAutoFit/>
          </a:bodyPr>
          <a:lstStyle/>
          <a:p>
            <a:r>
              <a:rPr lang="en-GB" altLang="zh-TW" sz="2800" dirty="0" smtClean="0"/>
              <a:t>Simulated </a:t>
            </a:r>
            <a:r>
              <a:rPr lang="en-GB" altLang="zh-TW" sz="2800" dirty="0"/>
              <a:t>distribution of fine sediments deposited to the seabed at the study area under moderate (left) and flooding (right) forcing conditions</a:t>
            </a:r>
            <a:endParaRPr lang="zh-TW" altLang="en-US" sz="2400" dirty="0"/>
          </a:p>
        </p:txBody>
      </p:sp>
      <p:sp>
        <p:nvSpPr>
          <p:cNvPr id="6" name="文字方塊 5"/>
          <p:cNvSpPr txBox="1"/>
          <p:nvPr/>
        </p:nvSpPr>
        <p:spPr>
          <a:xfrm>
            <a:off x="0" y="44624"/>
            <a:ext cx="9144000" cy="800219"/>
          </a:xfrm>
          <a:prstGeom prst="rect">
            <a:avLst/>
          </a:prstGeom>
          <a:noFill/>
        </p:spPr>
        <p:txBody>
          <a:bodyPr wrap="square" rtlCol="0">
            <a:spAutoFit/>
          </a:bodyPr>
          <a:lstStyle/>
          <a:p>
            <a:r>
              <a:rPr lang="en-US" altLang="zh-TW" sz="2200" b="1" dirty="0">
                <a:solidFill>
                  <a:schemeClr val="bg1"/>
                </a:solidFill>
              </a:rPr>
              <a:t>Transport of fine river sediments under typhoon conditions and associated submarine landslides: case study of the </a:t>
            </a:r>
            <a:r>
              <a:rPr lang="en-US" altLang="zh-TW" sz="2200" b="1" dirty="0" err="1">
                <a:solidFill>
                  <a:schemeClr val="bg1"/>
                </a:solidFill>
              </a:rPr>
              <a:t>Peinan</a:t>
            </a:r>
            <a:r>
              <a:rPr lang="en-US" altLang="zh-TW" sz="2200" b="1" dirty="0">
                <a:solidFill>
                  <a:schemeClr val="bg1"/>
                </a:solidFill>
              </a:rPr>
              <a:t> River, </a:t>
            </a:r>
            <a:r>
              <a:rPr lang="en-US" altLang="zh-TW" sz="2400" b="1" dirty="0">
                <a:solidFill>
                  <a:schemeClr val="bg1"/>
                </a:solidFill>
              </a:rPr>
              <a:t>Taiwan</a:t>
            </a:r>
            <a:endParaRPr lang="zh-TW" altLang="en-US" sz="2400" dirty="0">
              <a:solidFill>
                <a:schemeClr val="bg1"/>
              </a:solidFill>
            </a:endParaRPr>
          </a:p>
        </p:txBody>
      </p:sp>
    </p:spTree>
    <p:extLst>
      <p:ext uri="{BB962C8B-B14F-4D97-AF65-F5344CB8AC3E}">
        <p14:creationId xmlns:p14="http://schemas.microsoft.com/office/powerpoint/2010/main" val="2239531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27995"/>
            <a:ext cx="8140704" cy="394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504" y="908720"/>
            <a:ext cx="8964488" cy="1892698"/>
          </a:xfrm>
          <a:prstGeom prst="rect">
            <a:avLst/>
          </a:prstGeom>
          <a:noFill/>
          <a:ln w="57150">
            <a:solidFill>
              <a:srgbClr val="FFC000"/>
            </a:solidFill>
          </a:ln>
        </p:spPr>
        <p:txBody>
          <a:bodyPr wrap="square" rtlCol="0">
            <a:spAutoFit/>
          </a:bodyPr>
          <a:lstStyle/>
          <a:p>
            <a:pPr algn="just">
              <a:lnSpc>
                <a:spcPts val="2800"/>
              </a:lnSpc>
            </a:pPr>
            <a:r>
              <a:rPr lang="en-GB" altLang="zh-TW" sz="2800" dirty="0"/>
              <a:t>Left column: distribution of the “sliding” force (green) under typhoon discharge conditions and potential paths of the related </a:t>
            </a:r>
            <a:r>
              <a:rPr lang="en-GB" altLang="zh-TW" sz="2800" dirty="0" err="1"/>
              <a:t>autosuspending</a:t>
            </a:r>
            <a:r>
              <a:rPr lang="en-GB" altLang="zh-TW" sz="2800" dirty="0"/>
              <a:t> gravity flows (red</a:t>
            </a:r>
            <a:r>
              <a:rPr lang="en-GB" altLang="zh-TW" sz="2800" dirty="0" smtClean="0"/>
              <a:t>).</a:t>
            </a:r>
          </a:p>
          <a:p>
            <a:pPr algn="just">
              <a:lnSpc>
                <a:spcPts val="2800"/>
              </a:lnSpc>
            </a:pPr>
            <a:r>
              <a:rPr lang="en-GB" altLang="zh-TW" sz="2800" dirty="0" smtClean="0"/>
              <a:t>Right </a:t>
            </a:r>
            <a:r>
              <a:rPr lang="en-GB" altLang="zh-TW" sz="2800" dirty="0"/>
              <a:t>column: bottom topography gradient at the region of numerical modelling</a:t>
            </a:r>
            <a:endParaRPr lang="zh-TW" altLang="en-US" sz="2400" dirty="0"/>
          </a:p>
        </p:txBody>
      </p:sp>
      <p:sp>
        <p:nvSpPr>
          <p:cNvPr id="4" name="文字方塊 3"/>
          <p:cNvSpPr txBox="1"/>
          <p:nvPr/>
        </p:nvSpPr>
        <p:spPr>
          <a:xfrm>
            <a:off x="0" y="44624"/>
            <a:ext cx="9144000" cy="800219"/>
          </a:xfrm>
          <a:prstGeom prst="rect">
            <a:avLst/>
          </a:prstGeom>
          <a:noFill/>
        </p:spPr>
        <p:txBody>
          <a:bodyPr wrap="square" rtlCol="0">
            <a:spAutoFit/>
          </a:bodyPr>
          <a:lstStyle/>
          <a:p>
            <a:r>
              <a:rPr lang="en-US" altLang="zh-TW" sz="2200" b="1" dirty="0">
                <a:solidFill>
                  <a:schemeClr val="bg1"/>
                </a:solidFill>
              </a:rPr>
              <a:t>Transport of fine river sediments under typhoon conditions and associated submarine landslides: case study of the </a:t>
            </a:r>
            <a:r>
              <a:rPr lang="en-US" altLang="zh-TW" sz="2200" b="1" dirty="0" err="1">
                <a:solidFill>
                  <a:schemeClr val="bg1"/>
                </a:solidFill>
              </a:rPr>
              <a:t>Peinan</a:t>
            </a:r>
            <a:r>
              <a:rPr lang="en-US" altLang="zh-TW" sz="2200" b="1" dirty="0">
                <a:solidFill>
                  <a:schemeClr val="bg1"/>
                </a:solidFill>
              </a:rPr>
              <a:t> River, </a:t>
            </a:r>
            <a:r>
              <a:rPr lang="en-US" altLang="zh-TW" sz="2400" b="1" dirty="0">
                <a:solidFill>
                  <a:schemeClr val="bg1"/>
                </a:solidFill>
              </a:rPr>
              <a:t>Taiwan</a:t>
            </a:r>
            <a:endParaRPr lang="zh-TW" altLang="en-US" sz="2400" dirty="0">
              <a:solidFill>
                <a:schemeClr val="bg1"/>
              </a:solidFill>
            </a:endParaRPr>
          </a:p>
        </p:txBody>
      </p:sp>
    </p:spTree>
    <p:extLst>
      <p:ext uri="{BB962C8B-B14F-4D97-AF65-F5344CB8AC3E}">
        <p14:creationId xmlns:p14="http://schemas.microsoft.com/office/powerpoint/2010/main" val="2468671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9512" y="764704"/>
            <a:ext cx="8856984" cy="5970865"/>
          </a:xfrm>
          <a:prstGeom prst="rect">
            <a:avLst/>
          </a:prstGeom>
          <a:noFill/>
        </p:spPr>
        <p:txBody>
          <a:bodyPr wrap="square" rtlCol="0">
            <a:spAutoFit/>
          </a:bodyPr>
          <a:lstStyle/>
          <a:p>
            <a:pPr lvl="0"/>
            <a:r>
              <a:rPr lang="en-US" altLang="zh-TW" sz="2200" dirty="0" smtClean="0">
                <a:solidFill>
                  <a:schemeClr val="accent2">
                    <a:lumMod val="50000"/>
                  </a:schemeClr>
                </a:solidFill>
              </a:rPr>
              <a:t>More than 9 research papers were published based on the cooperation</a:t>
            </a:r>
            <a:r>
              <a:rPr lang="en-US" altLang="zh-TW" sz="2200" dirty="0" smtClean="0"/>
              <a:t>.</a:t>
            </a:r>
          </a:p>
          <a:p>
            <a:pPr lvl="0">
              <a:lnSpc>
                <a:spcPts val="1200"/>
              </a:lnSpc>
            </a:pPr>
            <a:endParaRPr lang="en-US" altLang="zh-TW" sz="1600" dirty="0"/>
          </a:p>
          <a:p>
            <a:pPr lvl="0">
              <a:lnSpc>
                <a:spcPts val="1200"/>
              </a:lnSpc>
            </a:pPr>
            <a:r>
              <a:rPr lang="en-US" altLang="zh-TW" sz="1400" dirty="0" err="1" smtClean="0"/>
              <a:t>Kopelevich</a:t>
            </a:r>
            <a:r>
              <a:rPr lang="en-US" altLang="zh-TW" sz="1400" dirty="0"/>
              <a:t>, O.V., Y.A. Goldin, A.V. </a:t>
            </a:r>
            <a:r>
              <a:rPr lang="en-US" altLang="zh-TW" sz="1400" dirty="0" err="1"/>
              <a:t>Grigoriev</a:t>
            </a:r>
            <a:r>
              <a:rPr lang="en-US" altLang="zh-TW" sz="1400" dirty="0"/>
              <a:t>, B.A. </a:t>
            </a:r>
            <a:r>
              <a:rPr lang="en-US" altLang="zh-TW" sz="1400" dirty="0" err="1"/>
              <a:t>Gureev</a:t>
            </a:r>
            <a:r>
              <a:rPr lang="en-US" altLang="zh-TW" sz="1400" dirty="0"/>
              <a:t>, B.V. </a:t>
            </a:r>
            <a:r>
              <a:rPr lang="en-US" altLang="zh-TW" sz="1400" dirty="0" err="1"/>
              <a:t>Konovalov</a:t>
            </a:r>
            <a:r>
              <a:rPr lang="en-US" altLang="zh-TW" sz="1400" dirty="0"/>
              <a:t>, V.V. </a:t>
            </a:r>
            <a:r>
              <a:rPr lang="en-US" altLang="zh-TW" sz="1400" dirty="0" err="1"/>
              <a:t>Pelevin</a:t>
            </a:r>
            <a:r>
              <a:rPr lang="en-US" altLang="zh-TW" sz="1400" dirty="0"/>
              <a:t>, S.V. </a:t>
            </a:r>
            <a:r>
              <a:rPr lang="en-US" altLang="zh-TW" sz="1400" dirty="0" err="1"/>
              <a:t>Sheberstov</a:t>
            </a:r>
            <a:r>
              <a:rPr lang="en-US" altLang="zh-TW" sz="1400" dirty="0"/>
              <a:t>, P.O. </a:t>
            </a:r>
            <a:r>
              <a:rPr lang="en-US" altLang="zh-TW" sz="1400" dirty="0" err="1"/>
              <a:t>Zavialov</a:t>
            </a:r>
            <a:r>
              <a:rPr lang="en-US" altLang="zh-TW" sz="1400" dirty="0"/>
              <a:t>, and C.F. Ding, </a:t>
            </a:r>
            <a:r>
              <a:rPr lang="en-US" altLang="zh-TW" sz="1400" dirty="0">
                <a:solidFill>
                  <a:srgbClr val="FF0000"/>
                </a:solidFill>
              </a:rPr>
              <a:t>2009</a:t>
            </a:r>
            <a:r>
              <a:rPr lang="en-US" altLang="zh-TW" sz="1400" dirty="0"/>
              <a:t>. Application of optical technique for detection of </a:t>
            </a:r>
            <a:r>
              <a:rPr lang="en-US" altLang="zh-TW" sz="1600" dirty="0">
                <a:solidFill>
                  <a:srgbClr val="0000CC"/>
                </a:solidFill>
              </a:rPr>
              <a:t>submarine ground water discharge </a:t>
            </a:r>
            <a:r>
              <a:rPr lang="en-US" altLang="zh-TW" sz="1400" dirty="0"/>
              <a:t>in the south-western Taiwan coastal zone. Proceedings, V International Conference “Current Problems in Optics of Natural Waters”, Nizhniy Novgorod, 204-209.</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Zavialov</a:t>
            </a:r>
            <a:r>
              <a:rPr lang="en-US" altLang="zh-TW" sz="1400" dirty="0"/>
              <a:t>, P.O., O.V. </a:t>
            </a:r>
            <a:r>
              <a:rPr lang="en-US" altLang="zh-TW" sz="1400" dirty="0" err="1"/>
              <a:t>Kopelevich</a:t>
            </a:r>
            <a:r>
              <a:rPr lang="en-US" altLang="zh-TW" sz="1400" dirty="0"/>
              <a:t>, V.V. </a:t>
            </a:r>
            <a:r>
              <a:rPr lang="en-US" altLang="zh-TW" sz="1400" dirty="0" err="1"/>
              <a:t>Kremenetskiy</a:t>
            </a:r>
            <a:r>
              <a:rPr lang="en-US" altLang="zh-TW" sz="1400" dirty="0"/>
              <a:t>, V.V. </a:t>
            </a:r>
            <a:r>
              <a:rPr lang="en-US" altLang="zh-TW" sz="1400" dirty="0" err="1"/>
              <a:t>Pelevin</a:t>
            </a:r>
            <a:r>
              <a:rPr lang="en-US" altLang="zh-TW" sz="1400" dirty="0"/>
              <a:t>, A.B. </a:t>
            </a:r>
            <a:r>
              <a:rPr lang="en-US" altLang="zh-TW" sz="1400" dirty="0" err="1"/>
              <a:t>Grabovskiy</a:t>
            </a:r>
            <a:r>
              <a:rPr lang="en-US" altLang="zh-TW" sz="1400" dirty="0"/>
              <a:t>, B.A. </a:t>
            </a:r>
            <a:r>
              <a:rPr lang="en-US" altLang="zh-TW" sz="1400" dirty="0" err="1"/>
              <a:t>Gureev</a:t>
            </a:r>
            <a:r>
              <a:rPr lang="en-US" altLang="zh-TW" sz="1400" dirty="0"/>
              <a:t>, A.V. </a:t>
            </a:r>
            <a:r>
              <a:rPr lang="en-US" altLang="zh-TW" sz="1400" dirty="0" err="1"/>
              <a:t>Grigoriev</a:t>
            </a:r>
            <a:r>
              <a:rPr lang="en-US" altLang="zh-TW" sz="1400" dirty="0"/>
              <a:t>, V.I. </a:t>
            </a:r>
            <a:r>
              <a:rPr lang="en-US" altLang="zh-TW" sz="1400" dirty="0" err="1"/>
              <a:t>Peresypkin</a:t>
            </a:r>
            <a:r>
              <a:rPr lang="en-US" altLang="zh-TW" sz="1400" dirty="0"/>
              <a:t>, C.F. Ding, and M.H. Hsu, </a:t>
            </a:r>
            <a:r>
              <a:rPr lang="en-US" altLang="zh-TW" sz="1400" dirty="0">
                <a:solidFill>
                  <a:srgbClr val="FF0000"/>
                </a:solidFill>
              </a:rPr>
              <a:t>2010</a:t>
            </a:r>
            <a:r>
              <a:rPr lang="en-US" altLang="zh-TW" sz="1400" dirty="0"/>
              <a:t>, A joint Russian-Taiwanese expedition at the shelf of the South China Sea: </a:t>
            </a:r>
            <a:r>
              <a:rPr lang="en-US" altLang="zh-TW" sz="1600" dirty="0">
                <a:solidFill>
                  <a:srgbClr val="0000CC"/>
                </a:solidFill>
              </a:rPr>
              <a:t>Searching for manifestations of groundwater discharge to the ocean</a:t>
            </a:r>
            <a:r>
              <a:rPr lang="en-US" altLang="zh-TW" sz="1400" dirty="0"/>
              <a:t>. </a:t>
            </a:r>
            <a:r>
              <a:rPr lang="en-US" altLang="zh-TW" sz="1400" i="1" dirty="0"/>
              <a:t>Oceanology</a:t>
            </a:r>
            <a:r>
              <a:rPr lang="en-US" altLang="zh-TW" sz="1400" dirty="0"/>
              <a:t>, vol. 50, 4, 618-622. </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Zavialov</a:t>
            </a:r>
            <a:r>
              <a:rPr lang="en-US" altLang="zh-TW" sz="1400" dirty="0"/>
              <a:t>, P.O., and V.M. </a:t>
            </a:r>
            <a:r>
              <a:rPr lang="en-US" altLang="zh-TW" sz="1400" dirty="0" err="1"/>
              <a:t>Zhurbas</a:t>
            </a:r>
            <a:r>
              <a:rPr lang="en-US" altLang="zh-TW" sz="1400" dirty="0"/>
              <a:t>, 2010. Physical oceanography studies at </a:t>
            </a:r>
            <a:r>
              <a:rPr lang="en-US" altLang="zh-TW" sz="1400" dirty="0" err="1"/>
              <a:t>Shirshov</a:t>
            </a:r>
            <a:r>
              <a:rPr lang="en-US" altLang="zh-TW" sz="1400" dirty="0"/>
              <a:t> Institute: Selected recent results on </a:t>
            </a:r>
            <a:r>
              <a:rPr lang="en-US" altLang="zh-TW" sz="1600" dirty="0">
                <a:solidFill>
                  <a:srgbClr val="0000CC"/>
                </a:solidFill>
              </a:rPr>
              <a:t>coastal water dynamics</a:t>
            </a:r>
            <a:r>
              <a:rPr lang="en-US" altLang="zh-TW" sz="1400" dirty="0"/>
              <a:t>. IN: Proceedings, </a:t>
            </a:r>
            <a:r>
              <a:rPr lang="en-US" altLang="zh-TW" sz="1400" dirty="0">
                <a:solidFill>
                  <a:srgbClr val="FF0000"/>
                </a:solidFill>
              </a:rPr>
              <a:t>2010</a:t>
            </a:r>
            <a:r>
              <a:rPr lang="en-US" altLang="zh-TW" sz="1400" dirty="0"/>
              <a:t> Taiwan Water Industry Conference, W.F. Yang, H.H. </a:t>
            </a:r>
            <a:r>
              <a:rPr lang="en-US" altLang="zh-TW" sz="1400" dirty="0" err="1"/>
              <a:t>Hwung</a:t>
            </a:r>
            <a:r>
              <a:rPr lang="en-US" altLang="zh-TW" sz="1400" dirty="0"/>
              <a:t>, H.K. Chen, and R.C. Kao (</a:t>
            </a:r>
            <a:r>
              <a:rPr lang="en-US" altLang="zh-TW" sz="1400" dirty="0" err="1"/>
              <a:t>Eds</a:t>
            </a:r>
            <a:r>
              <a:rPr lang="en-US" altLang="zh-TW" sz="1400" dirty="0"/>
              <a:t>), NCKU, Taiwan, 133-142.</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Zavialov</a:t>
            </a:r>
            <a:r>
              <a:rPr lang="en-US" altLang="zh-TW" sz="1400" dirty="0"/>
              <a:t>, P.O.,  R.-C. Kao, V.V. </a:t>
            </a:r>
            <a:r>
              <a:rPr lang="en-US" altLang="zh-TW" sz="1400" dirty="0" err="1"/>
              <a:t>Kremenetskiy</a:t>
            </a:r>
            <a:r>
              <a:rPr lang="en-US" altLang="zh-TW" sz="1400" dirty="0"/>
              <a:t>, V.I. </a:t>
            </a:r>
            <a:r>
              <a:rPr lang="en-US" altLang="zh-TW" sz="1400" dirty="0" err="1"/>
              <a:t>Peresypkin</a:t>
            </a:r>
            <a:r>
              <a:rPr lang="en-US" altLang="zh-TW" sz="1400" dirty="0"/>
              <a:t>, C.-F. Ding, J.-T. Hsu, O.V. </a:t>
            </a:r>
            <a:r>
              <a:rPr lang="en-US" altLang="zh-TW" sz="1400" dirty="0" err="1"/>
              <a:t>Kopelevich</a:t>
            </a:r>
            <a:r>
              <a:rPr lang="en-US" altLang="zh-TW" sz="1400" dirty="0"/>
              <a:t>, K.A. </a:t>
            </a:r>
            <a:r>
              <a:rPr lang="en-US" altLang="zh-TW" sz="1400" dirty="0" err="1"/>
              <a:t>Korotenko</a:t>
            </a:r>
            <a:r>
              <a:rPr lang="en-US" altLang="zh-TW" sz="1400" dirty="0"/>
              <a:t>, Y.-S. Wu, P. Chen, </a:t>
            </a:r>
            <a:r>
              <a:rPr lang="en-US" altLang="zh-TW" sz="1400" dirty="0">
                <a:solidFill>
                  <a:srgbClr val="FF0000"/>
                </a:solidFill>
              </a:rPr>
              <a:t>2012</a:t>
            </a:r>
            <a:r>
              <a:rPr lang="en-US" altLang="zh-TW" sz="1400" dirty="0"/>
              <a:t>. Evidence for submarine groundwater discharge on the southwestern shelf of Taiwan. </a:t>
            </a:r>
            <a:r>
              <a:rPr lang="en-US" altLang="zh-TW" sz="1400" i="1" dirty="0"/>
              <a:t>Continental Shelf Research</a:t>
            </a:r>
            <a:r>
              <a:rPr lang="en-US" altLang="zh-TW" sz="1400" dirty="0"/>
              <a:t>, 34, 18-25, </a:t>
            </a:r>
            <a:r>
              <a:rPr lang="en-US" altLang="zh-TW" sz="1400" dirty="0" err="1"/>
              <a:t>doi</a:t>
            </a:r>
            <a:r>
              <a:rPr lang="en-US" altLang="zh-TW" sz="1400" dirty="0"/>
              <a:t>: 10.1016/j.csr.2011.11.010</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Korotenko</a:t>
            </a:r>
            <a:r>
              <a:rPr lang="en-US" altLang="zh-TW" sz="1400" dirty="0"/>
              <a:t>, K.A., P.O. </a:t>
            </a:r>
            <a:r>
              <a:rPr lang="en-US" altLang="zh-TW" sz="1400" dirty="0" err="1"/>
              <a:t>Zavialov</a:t>
            </a:r>
            <a:r>
              <a:rPr lang="en-US" altLang="zh-TW" sz="1400" dirty="0"/>
              <a:t>, R.C.-Kao, and C.F.-Ding, </a:t>
            </a:r>
            <a:r>
              <a:rPr lang="en-US" altLang="zh-TW" sz="1400" dirty="0">
                <a:solidFill>
                  <a:srgbClr val="FF0000"/>
                </a:solidFill>
              </a:rPr>
              <a:t>2012</a:t>
            </a:r>
            <a:r>
              <a:rPr lang="en-US" altLang="zh-TW" sz="1400" dirty="0"/>
              <a:t>. Model for Predicting the </a:t>
            </a:r>
            <a:r>
              <a:rPr lang="en-US" altLang="zh-TW" sz="1600" dirty="0">
                <a:solidFill>
                  <a:srgbClr val="0000CC"/>
                </a:solidFill>
              </a:rPr>
              <a:t>Transport and Dispersal of Contaminants</a:t>
            </a:r>
            <a:r>
              <a:rPr lang="en-US" altLang="zh-TW" sz="1400" dirty="0"/>
              <a:t> Incoming with Submarine Groundwater: Case Study for the Southwestern Taiwan Coastal Zone. </a:t>
            </a:r>
            <a:r>
              <a:rPr lang="ru-RU" altLang="zh-TW" sz="1400" i="1" dirty="0"/>
              <a:t>Open Journal of Marine Science</a:t>
            </a:r>
            <a:r>
              <a:rPr lang="ru-RU" altLang="zh-TW" sz="1400" dirty="0"/>
              <a:t>, 2012, 2, 70-8</a:t>
            </a:r>
            <a:r>
              <a:rPr lang="en-US" altLang="zh-TW" sz="1400" dirty="0"/>
              <a:t>3,</a:t>
            </a:r>
            <a:r>
              <a:rPr lang="en-US" altLang="zh-TW" sz="1400" b="1" dirty="0"/>
              <a:t> </a:t>
            </a:r>
            <a:r>
              <a:rPr lang="ru-RU" altLang="zh-TW" sz="1400" dirty="0"/>
              <a:t>doi:10.4236/ojms.2012.22010</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Korotenko</a:t>
            </a:r>
            <a:r>
              <a:rPr lang="en-US" altLang="zh-TW" sz="1400" dirty="0"/>
              <a:t>, K.A., P.O. </a:t>
            </a:r>
            <a:r>
              <a:rPr lang="en-US" altLang="zh-TW" sz="1400" dirty="0" err="1"/>
              <a:t>Zavialov</a:t>
            </a:r>
            <a:r>
              <a:rPr lang="en-US" altLang="zh-TW" sz="1400" dirty="0"/>
              <a:t>, and R.-C. Kao, </a:t>
            </a:r>
            <a:r>
              <a:rPr lang="en-US" altLang="zh-TW" sz="1400" dirty="0">
                <a:solidFill>
                  <a:srgbClr val="FF0000"/>
                </a:solidFill>
              </a:rPr>
              <a:t>2013</a:t>
            </a:r>
            <a:r>
              <a:rPr lang="en-US" altLang="zh-TW" sz="1400" dirty="0"/>
              <a:t>. Submarine Groundwater and Coastal Ocean Pollution. Case Study in the Southwestern Coastal Zone of Taiwan: Observations and Modeling. LAP Lambert Academic Publishing, </a:t>
            </a:r>
            <a:r>
              <a:rPr lang="ru-RU" altLang="zh-TW" sz="1400" dirty="0"/>
              <a:t>ISBN: 978-3-659-41098-7, </a:t>
            </a:r>
            <a:r>
              <a:rPr lang="en-US" altLang="zh-TW" sz="1400" dirty="0"/>
              <a:t>52 pp.</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a:t>Kao, R.-C., P.O. </a:t>
            </a:r>
            <a:r>
              <a:rPr lang="en-US" altLang="zh-TW" sz="1400" dirty="0" err="1"/>
              <a:t>Zavialov</a:t>
            </a:r>
            <a:r>
              <a:rPr lang="en-US" altLang="zh-TW" sz="1400" dirty="0"/>
              <a:t>, and C.-F. Ding, </a:t>
            </a:r>
            <a:r>
              <a:rPr lang="en-US" altLang="zh-TW" sz="1400" dirty="0" smtClean="0">
                <a:solidFill>
                  <a:srgbClr val="FF0000"/>
                </a:solidFill>
              </a:rPr>
              <a:t>2013</a:t>
            </a:r>
            <a:r>
              <a:rPr lang="en-US" altLang="zh-TW" sz="1400" dirty="0"/>
              <a:t>. Investigation and assessment of submarine groundwater discharge of Ping-Tung nearshore area in southwestern Taiwan. </a:t>
            </a:r>
            <a:r>
              <a:rPr lang="en-US" altLang="zh-TW" sz="1400" i="1" dirty="0"/>
              <a:t>Irrigation and Drainage</a:t>
            </a:r>
            <a:r>
              <a:rPr lang="en-US" altLang="zh-TW" sz="1400" dirty="0"/>
              <a:t>, 62 (Suppl. 1), 10-17, </a:t>
            </a:r>
            <a:r>
              <a:rPr lang="en-US" altLang="zh-TW" sz="1400" dirty="0" err="1"/>
              <a:t>doi</a:t>
            </a:r>
            <a:r>
              <a:rPr lang="en-US" altLang="zh-TW" sz="1400" dirty="0"/>
              <a:t>: 10.1002/ird.1789.</a:t>
            </a:r>
            <a:endParaRPr lang="zh-TW" altLang="zh-TW" sz="1400" dirty="0"/>
          </a:p>
          <a:p>
            <a:pPr>
              <a:lnSpc>
                <a:spcPts val="1200"/>
              </a:lnSpc>
            </a:pPr>
            <a:r>
              <a:rPr lang="en-US" altLang="zh-TW" sz="1400" dirty="0"/>
              <a:t> </a:t>
            </a:r>
            <a:endParaRPr lang="zh-TW" altLang="zh-TW" sz="1400" dirty="0"/>
          </a:p>
          <a:p>
            <a:pPr lvl="0">
              <a:lnSpc>
                <a:spcPts val="1200"/>
              </a:lnSpc>
            </a:pPr>
            <a:r>
              <a:rPr lang="en-US" altLang="zh-TW" sz="1400" dirty="0" err="1"/>
              <a:t>Korotenko</a:t>
            </a:r>
            <a:r>
              <a:rPr lang="en-US" altLang="zh-TW" sz="1400" dirty="0"/>
              <a:t>, K.A., A.A. </a:t>
            </a:r>
            <a:r>
              <a:rPr lang="en-US" altLang="zh-TW" sz="1400" dirty="0" err="1"/>
              <a:t>Osadchiev</a:t>
            </a:r>
            <a:r>
              <a:rPr lang="en-US" altLang="zh-TW" sz="1400" dirty="0"/>
              <a:t>, P.O. </a:t>
            </a:r>
            <a:r>
              <a:rPr lang="en-US" altLang="zh-TW" sz="1400" dirty="0" err="1"/>
              <a:t>Zavialov</a:t>
            </a:r>
            <a:r>
              <a:rPr lang="en-US" altLang="zh-TW" sz="1400" dirty="0"/>
              <a:t>, R.C. Kao, and C.-F. Ding, </a:t>
            </a:r>
            <a:r>
              <a:rPr lang="en-US" altLang="zh-TW" sz="1400" dirty="0">
                <a:solidFill>
                  <a:srgbClr val="FF0000"/>
                </a:solidFill>
              </a:rPr>
              <a:t>2014</a:t>
            </a:r>
            <a:r>
              <a:rPr lang="en-US" altLang="zh-TW" sz="1600" dirty="0">
                <a:solidFill>
                  <a:srgbClr val="0000CC"/>
                </a:solidFill>
              </a:rPr>
              <a:t>, Effects of bottom topography on dynamics of river discharges </a:t>
            </a:r>
            <a:r>
              <a:rPr lang="en-US" altLang="zh-TW" sz="1400" dirty="0"/>
              <a:t>in tidal regions: case study of twin plumes in Taiwan Strait, </a:t>
            </a:r>
            <a:r>
              <a:rPr lang="en-US" altLang="zh-TW" sz="1400" i="1" dirty="0"/>
              <a:t>Ocean Sci. Discuss</a:t>
            </a:r>
            <a:r>
              <a:rPr lang="en-US" altLang="zh-TW" sz="1400" dirty="0"/>
              <a:t>., 11, 1–41, doi:10.5194/osd-11-1-2014</a:t>
            </a:r>
            <a:endParaRPr lang="zh-TW" altLang="zh-TW" sz="1400" dirty="0"/>
          </a:p>
          <a:p>
            <a:pPr>
              <a:lnSpc>
                <a:spcPts val="1200"/>
              </a:lnSpc>
            </a:pPr>
            <a:r>
              <a:rPr lang="en-US" altLang="zh-TW" sz="1400" dirty="0"/>
              <a:t> </a:t>
            </a:r>
            <a:endParaRPr lang="en-US" altLang="zh-TW" sz="1400" dirty="0" smtClean="0"/>
          </a:p>
          <a:p>
            <a:pPr>
              <a:lnSpc>
                <a:spcPts val="1200"/>
              </a:lnSpc>
            </a:pPr>
            <a:r>
              <a:rPr lang="en-US" altLang="zh-TW" sz="1400" dirty="0" smtClean="0"/>
              <a:t>A</a:t>
            </a:r>
            <a:r>
              <a:rPr lang="en-US" altLang="zh-TW" sz="1400" dirty="0"/>
              <a:t>. A. </a:t>
            </a:r>
            <a:r>
              <a:rPr lang="en-US" altLang="zh-TW" sz="1400" dirty="0" err="1" smtClean="0"/>
              <a:t>Osadchiev</a:t>
            </a:r>
            <a:r>
              <a:rPr lang="en-US" altLang="zh-TW" sz="1400" dirty="0" smtClean="0"/>
              <a:t> </a:t>
            </a:r>
            <a:r>
              <a:rPr lang="en-US" altLang="zh-TW" sz="1400" dirty="0"/>
              <a:t>K. A. </a:t>
            </a:r>
            <a:r>
              <a:rPr lang="en-US" altLang="zh-TW" sz="1400" dirty="0" err="1" smtClean="0"/>
              <a:t>Korotenko</a:t>
            </a:r>
            <a:r>
              <a:rPr lang="en-US" altLang="zh-TW" sz="1400" dirty="0" smtClean="0"/>
              <a:t>, </a:t>
            </a:r>
            <a:r>
              <a:rPr lang="en-US" altLang="zh-TW" sz="1400" dirty="0"/>
              <a:t>P. O. </a:t>
            </a:r>
            <a:r>
              <a:rPr lang="en-US" altLang="zh-TW" sz="1400" dirty="0" err="1" smtClean="0"/>
              <a:t>Z</a:t>
            </a:r>
            <a:r>
              <a:rPr lang="en-US" altLang="zh-TW" sz="1400" dirty="0" err="1"/>
              <a:t>a</a:t>
            </a:r>
            <a:r>
              <a:rPr lang="en-US" altLang="zh-TW" sz="1400" dirty="0" err="1" smtClean="0"/>
              <a:t>vialov</a:t>
            </a:r>
            <a:r>
              <a:rPr lang="en-US" altLang="zh-TW" sz="1400" dirty="0" smtClean="0"/>
              <a:t>, </a:t>
            </a:r>
            <a:r>
              <a:rPr lang="en-US" altLang="zh-TW" sz="1400" dirty="0"/>
              <a:t>W.-S. </a:t>
            </a:r>
            <a:r>
              <a:rPr lang="en-US" altLang="zh-TW" sz="1400" dirty="0" smtClean="0"/>
              <a:t>Chiang, </a:t>
            </a:r>
            <a:r>
              <a:rPr lang="en-US" altLang="zh-TW" sz="1400" dirty="0"/>
              <a:t>and C.-C. </a:t>
            </a:r>
            <a:r>
              <a:rPr lang="en-US" altLang="zh-TW" sz="1400" dirty="0" smtClean="0"/>
              <a:t>Liu,, </a:t>
            </a:r>
            <a:r>
              <a:rPr lang="en-US" altLang="zh-TW" sz="1400" dirty="0" smtClean="0">
                <a:solidFill>
                  <a:srgbClr val="FF0000"/>
                </a:solidFill>
              </a:rPr>
              <a:t>2016</a:t>
            </a:r>
            <a:r>
              <a:rPr lang="en-US" altLang="zh-TW" sz="1400" dirty="0" smtClean="0"/>
              <a:t>, </a:t>
            </a:r>
            <a:r>
              <a:rPr lang="en-US" altLang="zh-TW" sz="1600" dirty="0"/>
              <a:t>Transport and </a:t>
            </a:r>
            <a:r>
              <a:rPr lang="en-US" altLang="zh-TW" sz="1600" dirty="0" smtClean="0"/>
              <a:t>bottom accumulation </a:t>
            </a:r>
            <a:r>
              <a:rPr lang="en-US" altLang="zh-TW" sz="1600" dirty="0"/>
              <a:t>of fine river sediments </a:t>
            </a:r>
            <a:r>
              <a:rPr lang="en-US" altLang="zh-TW" sz="1600" dirty="0" smtClean="0"/>
              <a:t>under typhoon </a:t>
            </a:r>
            <a:r>
              <a:rPr lang="en-US" altLang="zh-TW" sz="1600" dirty="0"/>
              <a:t>conditions and associated submarine landslides: case </a:t>
            </a:r>
            <a:r>
              <a:rPr lang="en-US" altLang="zh-TW" sz="1600" dirty="0" smtClean="0"/>
              <a:t>study of </a:t>
            </a:r>
            <a:r>
              <a:rPr lang="en-US" altLang="zh-TW" sz="1600" dirty="0"/>
              <a:t>the </a:t>
            </a:r>
            <a:r>
              <a:rPr lang="en-US" altLang="zh-TW" sz="1600" dirty="0" err="1"/>
              <a:t>Peinan</a:t>
            </a:r>
            <a:r>
              <a:rPr lang="en-US" altLang="zh-TW" sz="1600" dirty="0"/>
              <a:t> River, Taiwan</a:t>
            </a:r>
            <a:r>
              <a:rPr lang="en-US" altLang="zh-TW" sz="1400" dirty="0" smtClean="0"/>
              <a:t>, </a:t>
            </a:r>
            <a:r>
              <a:rPr lang="en-US" altLang="zh-TW" sz="1600" dirty="0"/>
              <a:t>Nat. Hazards Earth Syst. Sci., 16, </a:t>
            </a:r>
            <a:r>
              <a:rPr lang="en-US" altLang="zh-TW" sz="1600" dirty="0" smtClean="0"/>
              <a:t>41–54.</a:t>
            </a:r>
            <a:endParaRPr lang="zh-TW" altLang="en-US" sz="1600" dirty="0"/>
          </a:p>
        </p:txBody>
      </p:sp>
      <p:sp>
        <p:nvSpPr>
          <p:cNvPr id="3" name="矩形 2"/>
          <p:cNvSpPr/>
          <p:nvPr/>
        </p:nvSpPr>
        <p:spPr>
          <a:xfrm>
            <a:off x="0" y="204"/>
            <a:ext cx="9182100" cy="492443"/>
          </a:xfrm>
          <a:prstGeom prst="rect">
            <a:avLst/>
          </a:prstGeom>
        </p:spPr>
        <p:txBody>
          <a:bodyPr wrap="square">
            <a:spAutoFit/>
          </a:bodyPr>
          <a:lstStyle/>
          <a:p>
            <a:pPr>
              <a:spcBef>
                <a:spcPct val="50000"/>
              </a:spcBef>
            </a:pPr>
            <a:r>
              <a:rPr lang="en-US" altLang="zh-TW" sz="26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Outcome of Cooperation</a:t>
            </a:r>
            <a:endParaRPr lang="zh-TW" altLang="en-US" sz="2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67868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7504" y="188640"/>
            <a:ext cx="4824536" cy="492443"/>
          </a:xfrm>
          <a:prstGeom prst="rect">
            <a:avLst/>
          </a:prstGeom>
          <a:noFill/>
        </p:spPr>
        <p:txBody>
          <a:bodyPr wrap="square" rtlCol="0">
            <a:spAutoFit/>
          </a:bodyPr>
          <a:lstStyle/>
          <a:p>
            <a:pPr>
              <a:spcBef>
                <a:spcPct val="50000"/>
              </a:spcBef>
            </a:pPr>
            <a:r>
              <a:rPr lang="en-US" altLang="zh-TW" sz="2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Outlook of </a:t>
            </a:r>
            <a:r>
              <a:rPr lang="en-US" altLang="zh-TW" sz="26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future </a:t>
            </a:r>
            <a:r>
              <a:rPr lang="en-US" altLang="zh-TW" sz="2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cooperation</a:t>
            </a:r>
            <a:endParaRPr lang="zh-TW" altLang="en-US" sz="2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86"/>
          <a:stretch/>
        </p:blipFill>
        <p:spPr bwMode="auto">
          <a:xfrm>
            <a:off x="1579896" y="2348880"/>
            <a:ext cx="590294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8948"/>
            <a:ext cx="8568952" cy="20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582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27584" y="3068960"/>
            <a:ext cx="7520940" cy="548640"/>
          </a:xfrm>
        </p:spPr>
        <p:txBody>
          <a:bodyPr/>
          <a:lstStyle/>
          <a:p>
            <a:pPr algn="ctr"/>
            <a:r>
              <a:rPr lang="en-US" altLang="zh-TW" dirty="0" smtClean="0">
                <a:latin typeface="Forte" panose="03060902040502070203" pitchFamily="66" charset="0"/>
              </a:rPr>
              <a:t>Thank you for your attention</a:t>
            </a:r>
            <a:endParaRPr lang="zh-TW" altLang="en-US" dirty="0">
              <a:latin typeface="Forte" panose="03060902040502070203" pitchFamily="66" charset="0"/>
            </a:endParaRPr>
          </a:p>
        </p:txBody>
      </p:sp>
    </p:spTree>
    <p:extLst>
      <p:ext uri="{BB962C8B-B14F-4D97-AF65-F5344CB8AC3E}">
        <p14:creationId xmlns:p14="http://schemas.microsoft.com/office/powerpoint/2010/main" val="3111976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388786678"/>
              </p:ext>
            </p:extLst>
          </p:nvPr>
        </p:nvGraphicFramePr>
        <p:xfrm>
          <a:off x="856060" y="980728"/>
          <a:ext cx="6884292" cy="1224136"/>
        </p:xfrm>
        <a:graphic>
          <a:graphicData uri="http://schemas.openxmlformats.org/drawingml/2006/table">
            <a:tbl>
              <a:tblPr firstRow="1" firstCol="1" bandRow="1">
                <a:tableStyleId>{5C22544A-7EE6-4342-B048-85BDC9FD1C3A}</a:tableStyleId>
              </a:tblPr>
              <a:tblGrid>
                <a:gridCol w="1224136"/>
                <a:gridCol w="1120146"/>
                <a:gridCol w="1172141"/>
                <a:gridCol w="1308113"/>
                <a:gridCol w="1051645"/>
                <a:gridCol w="1008111"/>
              </a:tblGrid>
              <a:tr h="612068">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Degree</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Doctor</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Master</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Bachelor</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Others</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Total</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r>
              <a:tr h="612068">
                <a:tc>
                  <a:txBody>
                    <a:bodyPr/>
                    <a:lstStyle/>
                    <a:p>
                      <a:pPr algn="ctr">
                        <a:spcAft>
                          <a:spcPts val="0"/>
                        </a:spcAft>
                      </a:pPr>
                      <a:r>
                        <a:rPr lang="en-US" sz="2400" kern="100" dirty="0">
                          <a:effectLst/>
                          <a:latin typeface="Times New Roman" panose="02020603050405020304" pitchFamily="18" charset="0"/>
                          <a:cs typeface="Times New Roman" panose="02020603050405020304" pitchFamily="18" charset="0"/>
                        </a:rPr>
                        <a:t>Number</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smtClean="0">
                          <a:effectLst/>
                          <a:latin typeface="Times New Roman" panose="02020603050405020304" pitchFamily="18" charset="0"/>
                          <a:cs typeface="Times New Roman" panose="02020603050405020304" pitchFamily="18" charset="0"/>
                        </a:rPr>
                        <a:t>32</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altLang="zh-TW" sz="2400" kern="100" dirty="0" smtClean="0">
                          <a:effectLst/>
                          <a:latin typeface="Times New Roman" panose="02020603050405020304" pitchFamily="18" charset="0"/>
                          <a:ea typeface="新細明體"/>
                          <a:cs typeface="Times New Roman" panose="02020603050405020304" pitchFamily="18" charset="0"/>
                        </a:rPr>
                        <a:t>48</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altLang="zh-TW" sz="2400" kern="100" dirty="0" smtClean="0">
                          <a:effectLst/>
                          <a:latin typeface="Times New Roman" panose="02020603050405020304" pitchFamily="18" charset="0"/>
                          <a:ea typeface="新細明體"/>
                          <a:cs typeface="Times New Roman" panose="02020603050405020304" pitchFamily="18" charset="0"/>
                        </a:rPr>
                        <a:t>52</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altLang="zh-TW" sz="2400" kern="100" dirty="0" smtClean="0">
                          <a:effectLst/>
                          <a:latin typeface="Times New Roman" panose="02020603050405020304" pitchFamily="18" charset="0"/>
                          <a:ea typeface="新細明體"/>
                          <a:cs typeface="Times New Roman" panose="02020603050405020304" pitchFamily="18" charset="0"/>
                        </a:rPr>
                        <a:t>21</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c>
                  <a:txBody>
                    <a:bodyPr/>
                    <a:lstStyle/>
                    <a:p>
                      <a:pPr algn="ctr">
                        <a:spcAft>
                          <a:spcPts val="0"/>
                        </a:spcAft>
                      </a:pPr>
                      <a:r>
                        <a:rPr lang="en-US" sz="2400" kern="100" dirty="0" smtClean="0">
                          <a:effectLst/>
                          <a:latin typeface="Times New Roman" panose="02020603050405020304" pitchFamily="18" charset="0"/>
                          <a:cs typeface="Times New Roman" panose="02020603050405020304" pitchFamily="18" charset="0"/>
                        </a:rPr>
                        <a:t>153</a:t>
                      </a:r>
                      <a:endParaRPr lang="zh-TW" sz="2400" kern="100" dirty="0">
                        <a:effectLst/>
                        <a:latin typeface="Times New Roman" panose="02020603050405020304" pitchFamily="18" charset="0"/>
                        <a:ea typeface="新細明體"/>
                        <a:cs typeface="Times New Roman" panose="02020603050405020304" pitchFamily="18" charset="0"/>
                      </a:endParaRPr>
                    </a:p>
                  </a:txBody>
                  <a:tcPr marL="68580" marR="68580" marT="0" marB="0" anchor="ctr"/>
                </a:tc>
              </a:tr>
            </a:tbl>
          </a:graphicData>
        </a:graphic>
      </p:graphicFrame>
      <p:sp>
        <p:nvSpPr>
          <p:cNvPr id="6" name="矩形 5"/>
          <p:cNvSpPr/>
          <p:nvPr/>
        </p:nvSpPr>
        <p:spPr>
          <a:xfrm>
            <a:off x="107504" y="116632"/>
            <a:ext cx="2339102" cy="646331"/>
          </a:xfrm>
          <a:prstGeom prst="rect">
            <a:avLst/>
          </a:prstGeom>
        </p:spPr>
        <p:txBody>
          <a:bodyPr wrap="none">
            <a:spAutoFit/>
          </a:bodyPr>
          <a:lstStyle/>
          <a:p>
            <a:r>
              <a:rPr lang="en-US" altLang="zh-TW" sz="3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Manpower</a:t>
            </a:r>
            <a:endParaRPr lang="zh-TW" altLang="en-US" sz="3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aphicFrame>
        <p:nvGraphicFramePr>
          <p:cNvPr id="7" name="圖表 6"/>
          <p:cNvGraphicFramePr>
            <a:graphicFrameLocks/>
          </p:cNvGraphicFramePr>
          <p:nvPr>
            <p:extLst>
              <p:ext uri="{D42A27DB-BD31-4B8C-83A1-F6EECF244321}">
                <p14:modId xmlns:p14="http://schemas.microsoft.com/office/powerpoint/2010/main" val="3894080904"/>
              </p:ext>
            </p:extLst>
          </p:nvPr>
        </p:nvGraphicFramePr>
        <p:xfrm>
          <a:off x="1475656" y="2420888"/>
          <a:ext cx="6048672" cy="43204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資料庫圖表 10"/>
          <p:cNvGraphicFramePr/>
          <p:nvPr>
            <p:extLst>
              <p:ext uri="{D42A27DB-BD31-4B8C-83A1-F6EECF244321}">
                <p14:modId xmlns:p14="http://schemas.microsoft.com/office/powerpoint/2010/main" val="2912892318"/>
              </p:ext>
            </p:extLst>
          </p:nvPr>
        </p:nvGraphicFramePr>
        <p:xfrm>
          <a:off x="598860" y="873847"/>
          <a:ext cx="7920880" cy="2610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11" descr="nckulogo201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3988" y="857250"/>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內容版面配置區 9"/>
          <p:cNvGraphicFramePr>
            <a:graphicFrameLocks noGrp="1"/>
          </p:cNvGraphicFramePr>
          <p:nvPr>
            <p:ph idx="4294967295"/>
            <p:extLst>
              <p:ext uri="{D42A27DB-BD31-4B8C-83A1-F6EECF244321}">
                <p14:modId xmlns:p14="http://schemas.microsoft.com/office/powerpoint/2010/main" val="1118889967"/>
              </p:ext>
            </p:extLst>
          </p:nvPr>
        </p:nvGraphicFramePr>
        <p:xfrm>
          <a:off x="430213" y="3090863"/>
          <a:ext cx="8713787" cy="39941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102" name="Picture 2" descr="C:\Users\WYHSU\Desktop\logo.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95475" y="990600"/>
            <a:ext cx="2008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右大括弧 13"/>
          <p:cNvSpPr/>
          <p:nvPr/>
        </p:nvSpPr>
        <p:spPr>
          <a:xfrm rot="16200000">
            <a:off x="4514850" y="635001"/>
            <a:ext cx="250825" cy="59118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kumimoji="0" lang="zh-TW" altLang="en-US" dirty="0"/>
          </a:p>
        </p:txBody>
      </p:sp>
      <p:sp>
        <p:nvSpPr>
          <p:cNvPr id="9" name="矩形 8"/>
          <p:cNvSpPr/>
          <p:nvPr/>
        </p:nvSpPr>
        <p:spPr>
          <a:xfrm>
            <a:off x="107504" y="116632"/>
            <a:ext cx="2800767" cy="646331"/>
          </a:xfrm>
          <a:prstGeom prst="rect">
            <a:avLst/>
          </a:prstGeom>
        </p:spPr>
        <p:txBody>
          <a:bodyPr wrap="none">
            <a:spAutoFit/>
          </a:bodyPr>
          <a:lstStyle/>
          <a:p>
            <a:r>
              <a:rPr lang="en-US" altLang="zh-TW" sz="3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Organization</a:t>
            </a:r>
            <a:endParaRPr lang="zh-TW" altLang="en-US" sz="36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8"/>
          <p:cNvPicPr>
            <a:picLocks noChangeAspect="1"/>
          </p:cNvPicPr>
          <p:nvPr/>
        </p:nvPicPr>
        <p:blipFill rotWithShape="1">
          <a:blip r:embed="rId3"/>
          <a:srcRect/>
          <a:stretch/>
        </p:blipFill>
        <p:spPr>
          <a:xfrm>
            <a:off x="81216" y="1556792"/>
            <a:ext cx="9001000" cy="5257322"/>
          </a:xfrm>
          <a:prstGeom prst="rect">
            <a:avLst/>
          </a:prstGeom>
          <a:ln w="38100" cap="sq">
            <a:solidFill>
              <a:srgbClr val="000000"/>
            </a:solidFill>
            <a:prstDash val="solid"/>
            <a:miter lim="800000"/>
          </a:ln>
          <a:effectLst>
            <a:glow>
              <a:srgbClr val="006600">
                <a:alpha val="98000"/>
              </a:srgbClr>
            </a:glow>
            <a:outerShdw blurRad="50800" dist="38100" dir="2700000" algn="tl" rotWithShape="0">
              <a:srgbClr val="000000">
                <a:alpha val="43000"/>
              </a:srgbClr>
            </a:outerShdw>
            <a:reflection stA="45000" endPos="0" dist="50800" dir="5400000" sy="-100000" algn="bl" rotWithShape="0"/>
            <a:softEdge rad="12700"/>
          </a:effectLst>
        </p:spPr>
      </p:pic>
      <p:sp>
        <p:nvSpPr>
          <p:cNvPr id="2" name="標題 1"/>
          <p:cNvSpPr>
            <a:spLocks noGrp="1"/>
          </p:cNvSpPr>
          <p:nvPr>
            <p:ph type="ctrTitle" idx="4294967295"/>
          </p:nvPr>
        </p:nvSpPr>
        <p:spPr>
          <a:xfrm>
            <a:off x="81216" y="333375"/>
            <a:ext cx="9062784" cy="965200"/>
          </a:xfrm>
          <a:prstGeom prst="rect">
            <a:avLst/>
          </a:prstGeom>
          <a:extLst/>
        </p:spPr>
        <p:txBody>
          <a:bodyPr rtlCol="0">
            <a:noAutofit/>
          </a:bodyPr>
          <a:lstStyle/>
          <a:p>
            <a:pPr eaLnBrk="1" fontAlgn="auto" hangingPunct="1">
              <a:spcAft>
                <a:spcPts val="0"/>
              </a:spcAft>
              <a:defRPr/>
            </a:pPr>
            <a:r>
              <a:rPr lang="en-US" altLang="zh-TW" sz="3600" b="1" dirty="0" smtClean="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Tainan </a:t>
            </a:r>
            <a:r>
              <a:rPr lang="en-US" altLang="zh-TW" sz="3600" b="1" dirty="0" smtClean="0">
                <a:solidFill>
                  <a:srgbClr val="0000CC"/>
                </a:solidFill>
                <a:effectLst>
                  <a:glow>
                    <a:schemeClr val="accent1">
                      <a:alpha val="40000"/>
                    </a:schemeClr>
                  </a:glow>
                </a:effectLst>
                <a:latin typeface="Arial Unicode MS" panose="020B0604020202020204" pitchFamily="34" charset="-120"/>
                <a:ea typeface="Arial Unicode MS" panose="020B0604020202020204" pitchFamily="34" charset="-120"/>
                <a:cs typeface="Arial Unicode MS" panose="020B0604020202020204" pitchFamily="34" charset="-120"/>
              </a:rPr>
              <a:t>Hydraulics </a:t>
            </a:r>
            <a:r>
              <a:rPr lang="en-US" altLang="zh-TW" sz="3600" b="1" dirty="0" smtClean="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Laboratory</a:t>
            </a:r>
            <a:endParaRPr lang="zh-TW" altLang="en-US" sz="3600" b="1" dirty="0">
              <a:solidFill>
                <a:srgbClr val="0000CC"/>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662992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erTank.avi">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644008" y="1076182"/>
            <a:ext cx="4374000" cy="29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VI_3261.avi">
            <a:hlinkClick r:id="" action="ppaction://media"/>
          </p:cNvPr>
          <p:cNvPicPr>
            <a:picLocks noRot="1" noChangeAspect="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4860032" y="4316542"/>
            <a:ext cx="4151312"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wall.mpg">
            <a:hlinkClick r:id="" action="ppaction://media"/>
          </p:cNvPr>
          <p:cNvPicPr>
            <a:picLocks noRot="1" noChangeAspect="1"/>
          </p:cNvPicPr>
          <p:nvPr>
            <a:videoFile r:link="rId3"/>
          </p:nvPr>
        </p:nvPicPr>
        <p:blipFill>
          <a:blip r:embed="rId8">
            <a:extLst>
              <a:ext uri="{28A0092B-C50C-407E-A947-70E740481C1C}">
                <a14:useLocalDpi xmlns:a14="http://schemas.microsoft.com/office/drawing/2010/main" val="0"/>
              </a:ext>
            </a:extLst>
          </a:blip>
          <a:srcRect/>
          <a:stretch>
            <a:fillRect/>
          </a:stretch>
        </p:blipFill>
        <p:spPr bwMode="auto">
          <a:xfrm>
            <a:off x="96358" y="4316889"/>
            <a:ext cx="4691666" cy="236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3"/>
          <p:cNvSpPr txBox="1">
            <a:spLocks/>
          </p:cNvSpPr>
          <p:nvPr/>
        </p:nvSpPr>
        <p:spPr>
          <a:xfrm>
            <a:off x="-1672609" y="2132856"/>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nSpc>
                <a:spcPts val="4000"/>
              </a:lnSpc>
            </a:pPr>
            <a:endParaRPr lang="zh-TW" altLang="en-US" sz="2600"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Black" panose="020B0A04020102020204" pitchFamily="34" charset="0"/>
              <a:ea typeface="新細明體" pitchFamily="18" charset="-120"/>
              <a:cs typeface="+mn-cs"/>
            </a:endParaRPr>
          </a:p>
        </p:txBody>
      </p:sp>
      <p:sp>
        <p:nvSpPr>
          <p:cNvPr id="8" name="Rectangle 133"/>
          <p:cNvSpPr>
            <a:spLocks noChangeArrowheads="1"/>
          </p:cNvSpPr>
          <p:nvPr/>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矩形 8"/>
          <p:cNvSpPr/>
          <p:nvPr/>
        </p:nvSpPr>
        <p:spPr>
          <a:xfrm>
            <a:off x="35621" y="-73224"/>
            <a:ext cx="8879779" cy="1015663"/>
          </a:xfrm>
          <a:prstGeom prst="rect">
            <a:avLst/>
          </a:prstGeom>
        </p:spPr>
        <p:txBody>
          <a:bodyPr wrap="square">
            <a:spAutoFit/>
          </a:bodyPr>
          <a:lstStyle/>
          <a:p>
            <a:pPr>
              <a:lnSpc>
                <a:spcPts val="3600"/>
              </a:lnSpc>
            </a:pPr>
            <a:r>
              <a:rPr lang="en-US" altLang="zh-TW" sz="27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Experiments of wave impacts on </a:t>
            </a:r>
            <a:r>
              <a:rPr lang="en-US" altLang="zh-TW" sz="27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coastal hydrodynamics </a:t>
            </a:r>
            <a:r>
              <a:rPr lang="en-US" altLang="zh-TW" sz="27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and structures</a:t>
            </a:r>
            <a:endParaRPr lang="zh-TW" altLang="en-US" sz="27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0" name="NearShoreBasin.avi">
            <a:hlinkClick r:id="" action="ppaction://media"/>
          </p:cNvPr>
          <p:cNvPicPr>
            <a:picLocks noRot="1" noChangeAspect="1"/>
          </p:cNvPicPr>
          <p:nvPr>
            <a:videoFile r:link="rId4"/>
          </p:nvPr>
        </p:nvPicPr>
        <p:blipFill>
          <a:blip r:embed="rId9">
            <a:extLst>
              <a:ext uri="{28A0092B-C50C-407E-A947-70E740481C1C}">
                <a14:useLocalDpi xmlns:a14="http://schemas.microsoft.com/office/drawing/2010/main" val="0"/>
              </a:ext>
            </a:extLst>
          </a:blip>
          <a:srcRect/>
          <a:stretch>
            <a:fillRect/>
          </a:stretch>
        </p:blipFill>
        <p:spPr bwMode="auto">
          <a:xfrm>
            <a:off x="96358" y="1076182"/>
            <a:ext cx="4407105" cy="29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183" fill="hold"/>
                                        <p:tgtEl>
                                          <p:spTgt spid="4"/>
                                        </p:tgtEl>
                                      </p:cBhvr>
                                    </p:cmd>
                                  </p:childTnLst>
                                </p:cTn>
                              </p:par>
                              <p:par>
                                <p:cTn id="7" presetID="1" presetClass="mediacall" presetSubtype="0" fill="hold" nodeType="withEffect">
                                  <p:stCondLst>
                                    <p:cond delay="0"/>
                                  </p:stCondLst>
                                  <p:childTnLst>
                                    <p:cmd type="call" cmd="playFrom(0.0)">
                                      <p:cBhvr>
                                        <p:cTn id="8" dur="15683" fill="hold"/>
                                        <p:tgtEl>
                                          <p:spTgt spid="3"/>
                                        </p:tgtEl>
                                      </p:cBhvr>
                                    </p:cmd>
                                  </p:childTnLst>
                                </p:cTn>
                              </p:par>
                              <p:par>
                                <p:cTn id="9" presetID="1" presetClass="mediacall" presetSubtype="0" fill="hold" nodeType="withEffect">
                                  <p:stCondLst>
                                    <p:cond delay="0"/>
                                  </p:stCondLst>
                                  <p:childTnLst>
                                    <p:cmd type="call" cmd="playFrom(0.0)">
                                      <p:cBhvr>
                                        <p:cTn id="10" dur="39940" fill="hold"/>
                                        <p:tgtEl>
                                          <p:spTgt spid="2"/>
                                        </p:tgtEl>
                                      </p:cBhvr>
                                    </p:cmd>
                                  </p:childTnLst>
                                </p:cTn>
                              </p:par>
                            </p:childTnLst>
                          </p:cTn>
                        </p:par>
                        <p:par>
                          <p:cTn id="11" fill="hold">
                            <p:stCondLst>
                              <p:cond delay="39940"/>
                            </p:stCondLst>
                            <p:childTnLst>
                              <p:par>
                                <p:cTn id="12" presetID="1" presetClass="mediacall" presetSubtype="0" fill="hold" nodeType="afterEffect">
                                  <p:stCondLst>
                                    <p:cond delay="0"/>
                                  </p:stCondLst>
                                  <p:childTnLst>
                                    <p:cmd type="call" cmd="playFrom(0.0)">
                                      <p:cBhvr>
                                        <p:cTn id="13" dur="106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with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indefinite"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mediacall" presetSubtype="0" fill="hold" nodeType="with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p:cTn id="26" repeatCount="indefinite"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 presetClass="mediacall" presetSubtype="0" fill="hold" nodeType="with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repeatCount="indefinite"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79" y="2509335"/>
            <a:ext cx="5904000" cy="17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38" y="4316163"/>
            <a:ext cx="5904000" cy="17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323528" y="1591939"/>
            <a:ext cx="8064896" cy="461665"/>
          </a:xfrm>
          <a:prstGeom prst="rect">
            <a:avLst/>
          </a:prstGeom>
          <a:noFill/>
        </p:spPr>
        <p:txBody>
          <a:bodyPr wrap="square" rtlCol="0">
            <a:spAutoFit/>
          </a:bodyPr>
          <a:lstStyle/>
          <a:p>
            <a:pPr algn="ctr"/>
            <a:r>
              <a:rPr lang="en-US" altLang="zh-TW" sz="2400" b="1" dirty="0" smtClean="0">
                <a:latin typeface="Times New Roman" pitchFamily="18" charset="0"/>
                <a:cs typeface="Times New Roman" pitchFamily="18" charset="0"/>
              </a:rPr>
              <a:t>H = 1 (m), Angle = 10</a:t>
            </a:r>
            <a:r>
              <a:rPr lang="en-US" altLang="zh-TW" sz="2400" b="1" baseline="30000" dirty="0" smtClean="0">
                <a:latin typeface="Times New Roman" pitchFamily="18" charset="0"/>
                <a:cs typeface="Times New Roman" pitchFamily="18" charset="0"/>
              </a:rPr>
              <a:t>o</a:t>
            </a:r>
            <a:r>
              <a:rPr lang="en-US" altLang="zh-TW" sz="2400" b="1" dirty="0">
                <a:latin typeface="Times New Roman" pitchFamily="18" charset="0"/>
                <a:cs typeface="Times New Roman" pitchFamily="18" charset="0"/>
              </a:rPr>
              <a:t> </a:t>
            </a:r>
            <a:r>
              <a:rPr lang="en-US" altLang="zh-TW" sz="2400" b="1" dirty="0" smtClean="0">
                <a:latin typeface="Times New Roman" pitchFamily="18" charset="0"/>
                <a:cs typeface="Times New Roman" pitchFamily="18" charset="0"/>
              </a:rPr>
              <a:t>, T= 8 (s), Bed slope = 1/50</a:t>
            </a:r>
            <a:endParaRPr lang="en-US" altLang="zh-TW" sz="2400" b="1" baseline="30000" dirty="0" smtClean="0">
              <a:latin typeface="Times New Roman" pitchFamily="18" charset="0"/>
              <a:cs typeface="Times New Roman" pitchFamily="18" charset="0"/>
            </a:endParaRPr>
          </a:p>
        </p:txBody>
      </p:sp>
      <p:pic>
        <p:nvPicPr>
          <p:cNvPr id="1026" name="Picture 2" descr="C:\Users\tclin\Desktop\seapallingbreakwa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509335"/>
            <a:ext cx="3024000" cy="3441615"/>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4294967295"/>
          </p:nvPr>
        </p:nvSpPr>
        <p:spPr>
          <a:xfrm>
            <a:off x="0" y="931863"/>
            <a:ext cx="8229600" cy="552450"/>
          </a:xfrm>
          <a:prstGeom prst="rect">
            <a:avLst/>
          </a:prstGeom>
        </p:spPr>
        <p:txBody>
          <a:bodyPr/>
          <a:lstStyle/>
          <a:p>
            <a:pPr marL="0" indent="0">
              <a:buNone/>
            </a:pPr>
            <a:r>
              <a:rPr kumimoji="1" lang="en-US" altLang="zh-TW" sz="2800" b="1" kern="100" dirty="0">
                <a:latin typeface="Times New Roman" panose="02020603050405020304" pitchFamily="18" charset="0"/>
                <a:cs typeface="Times New Roman" panose="02020603050405020304" pitchFamily="18" charset="0"/>
              </a:rPr>
              <a:t>Wave induced current and sediment transport</a:t>
            </a:r>
            <a:endParaRPr kumimoji="1" lang="zh-TW" altLang="en-US" sz="2800" b="1" kern="100" dirty="0">
              <a:latin typeface="Times New Roman" panose="02020603050405020304" pitchFamily="18" charset="0"/>
              <a:cs typeface="Times New Roman" panose="02020603050405020304" pitchFamily="18" charset="0"/>
            </a:endParaRPr>
          </a:p>
        </p:txBody>
      </p:sp>
      <p:sp>
        <p:nvSpPr>
          <p:cNvPr id="8" name="矩形 7"/>
          <p:cNvSpPr/>
          <p:nvPr/>
        </p:nvSpPr>
        <p:spPr>
          <a:xfrm>
            <a:off x="44004" y="103932"/>
            <a:ext cx="8778365" cy="584775"/>
          </a:xfrm>
          <a:prstGeom prst="rect">
            <a:avLst/>
          </a:prstGeom>
        </p:spPr>
        <p:txBody>
          <a:bodyPr wrap="none">
            <a:spAutoFit/>
          </a:bodyPr>
          <a:lstStyle/>
          <a:p>
            <a:r>
              <a:rPr lang="en-US" altLang="zh-TW"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Coastal hydrodynamics and sediment transport</a:t>
            </a:r>
            <a:endParaRPr lang="zh-TW" altLang="en-US"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19374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 y="1214083"/>
            <a:ext cx="9072000" cy="512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33"/>
          <p:cNvSpPr>
            <a:spLocks noChangeArrowheads="1"/>
          </p:cNvSpPr>
          <p:nvPr/>
        </p:nvSpPr>
        <p:spPr bwMode="gray">
          <a:xfrm>
            <a:off x="0" y="0"/>
            <a:ext cx="9144000" cy="838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 name="矩形 4"/>
          <p:cNvSpPr/>
          <p:nvPr/>
        </p:nvSpPr>
        <p:spPr>
          <a:xfrm>
            <a:off x="47344" y="-30240"/>
            <a:ext cx="7845417" cy="954107"/>
          </a:xfrm>
          <a:prstGeom prst="rect">
            <a:avLst/>
          </a:prstGeom>
        </p:spPr>
        <p:txBody>
          <a:bodyPr wrap="none">
            <a:spAutoFit/>
          </a:bodyPr>
          <a:lstStyle/>
          <a:p>
            <a:r>
              <a:rPr lang="en-US" altLang="zh-TW" sz="28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International Affairs and Research Development</a:t>
            </a:r>
            <a:br>
              <a:rPr lang="en-US" altLang="zh-TW" sz="28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lang="en-US" altLang="zh-TW" sz="28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Division (IARD)</a:t>
            </a:r>
          </a:p>
        </p:txBody>
      </p:sp>
      <p:sp>
        <p:nvSpPr>
          <p:cNvPr id="2" name="橢圓 1"/>
          <p:cNvSpPr/>
          <p:nvPr/>
        </p:nvSpPr>
        <p:spPr>
          <a:xfrm>
            <a:off x="3275856" y="3140968"/>
            <a:ext cx="1080120" cy="93610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矩形 6"/>
          <p:cNvSpPr>
            <a:spLocks noChangeArrowheads="1"/>
          </p:cNvSpPr>
          <p:nvPr/>
        </p:nvSpPr>
        <p:spPr bwMode="auto">
          <a:xfrm>
            <a:off x="3595478" y="6278776"/>
            <a:ext cx="49247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300" b="1" dirty="0">
                <a:latin typeface="Times New Roman" pitchFamily="18" charset="0"/>
                <a:cs typeface="Times New Roman" pitchFamily="18" charset="0"/>
              </a:rPr>
              <a:t>4C Offshore : </a:t>
            </a:r>
            <a:r>
              <a:rPr kumimoji="0" lang="en-US" altLang="zh-TW" sz="1300" b="1" dirty="0" smtClean="0">
                <a:latin typeface="Times New Roman" pitchFamily="18" charset="0"/>
                <a:cs typeface="Times New Roman" pitchFamily="18" charset="0"/>
              </a:rPr>
              <a:t/>
            </a:r>
            <a:br>
              <a:rPr kumimoji="0" lang="en-US" altLang="zh-TW" sz="1300" b="1" dirty="0" smtClean="0">
                <a:latin typeface="Times New Roman" pitchFamily="18" charset="0"/>
                <a:cs typeface="Times New Roman" pitchFamily="18" charset="0"/>
              </a:rPr>
            </a:br>
            <a:r>
              <a:rPr kumimoji="0" lang="en-US" altLang="zh-TW" sz="1400" b="1" dirty="0" smtClean="0">
                <a:latin typeface="Adobe Gothic Std B" pitchFamily="34" charset="-128"/>
                <a:ea typeface="Adobe Gothic Std B" pitchFamily="34" charset="-128"/>
                <a:cs typeface="Times New Roman" pitchFamily="18" charset="0"/>
              </a:rPr>
              <a:t>http</a:t>
            </a:r>
            <a:r>
              <a:rPr kumimoji="0" lang="en-US" altLang="zh-TW" sz="1400" b="1" dirty="0">
                <a:latin typeface="Adobe Gothic Std B" pitchFamily="34" charset="-128"/>
                <a:ea typeface="Adobe Gothic Std B" pitchFamily="34" charset="-128"/>
                <a:cs typeface="Times New Roman" pitchFamily="18" charset="0"/>
              </a:rPr>
              <a:t>://www.4coffshore.com/windfarms/windspeeds.aspx</a:t>
            </a:r>
          </a:p>
        </p:txBody>
      </p:sp>
      <p:pic>
        <p:nvPicPr>
          <p:cNvPr id="21512" name="Picture 12"/>
          <p:cNvPicPr>
            <a:picLocks noChangeAspect="1" noChangeArrowheads="1"/>
          </p:cNvPicPr>
          <p:nvPr/>
        </p:nvPicPr>
        <p:blipFill>
          <a:blip r:embed="rId3">
            <a:extLst>
              <a:ext uri="{28A0092B-C50C-407E-A947-70E740481C1C}">
                <a14:useLocalDpi xmlns:a14="http://schemas.microsoft.com/office/drawing/2010/main" val="0"/>
              </a:ext>
            </a:extLst>
          </a:blip>
          <a:srcRect l="49219" t="59381" r="3502" b="3493"/>
          <a:stretch>
            <a:fillRect/>
          </a:stretch>
        </p:blipFill>
        <p:spPr bwMode="auto">
          <a:xfrm>
            <a:off x="3268783" y="836712"/>
            <a:ext cx="5839721" cy="568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6"/>
          <p:cNvSpPr>
            <a:spLocks noChangeArrowheads="1"/>
          </p:cNvSpPr>
          <p:nvPr/>
        </p:nvSpPr>
        <p:spPr bwMode="auto">
          <a:xfrm>
            <a:off x="13712" y="1005984"/>
            <a:ext cx="3255071" cy="3570208"/>
          </a:xfrm>
          <a:prstGeom prst="rect">
            <a:avLst/>
          </a:prstGeom>
          <a:solidFill>
            <a:srgbClr val="FFFFCC"/>
          </a:solidFill>
          <a:ln w="9525">
            <a:noFill/>
            <a:miter lim="800000"/>
            <a:headEnd/>
            <a:tailEnd/>
          </a:ln>
        </p:spPr>
        <p:txBody>
          <a:bodyPr wrap="square">
            <a:spAutoFit/>
          </a:bodyPr>
          <a:lstStyle/>
          <a:p>
            <a:pPr algn="ctr" fontAlgn="auto">
              <a:spcBef>
                <a:spcPts val="600"/>
              </a:spcBef>
              <a:spcAft>
                <a:spcPts val="0"/>
              </a:spcAft>
              <a:defRPr/>
            </a:pPr>
            <a:r>
              <a:rPr kumimoji="0" lang="en-US" altLang="zh-TW" sz="2400" b="1" dirty="0" smtClean="0">
                <a:solidFill>
                  <a:srgbClr val="002060"/>
                </a:solidFill>
                <a:latin typeface="Adobe Gothic Std B" pitchFamily="34" charset="-128"/>
                <a:ea typeface="Adobe Gothic Std B" pitchFamily="34" charset="-128"/>
                <a:cs typeface="Times New Roman" pitchFamily="18" charset="0"/>
              </a:rPr>
              <a:t>Based on10 Years </a:t>
            </a:r>
            <a:r>
              <a:rPr kumimoji="0" lang="en-US" altLang="zh-TW" sz="2400" b="1" dirty="0">
                <a:solidFill>
                  <a:srgbClr val="002060"/>
                </a:solidFill>
                <a:latin typeface="Adobe Gothic Std B" pitchFamily="34" charset="-128"/>
                <a:ea typeface="Adobe Gothic Std B" pitchFamily="34" charset="-128"/>
                <a:cs typeface="Times New Roman" pitchFamily="18" charset="0"/>
              </a:rPr>
              <a:t>Global Wind Speed from 4C Offshore </a:t>
            </a:r>
            <a:r>
              <a:rPr kumimoji="0" lang="en-US" altLang="zh-TW" sz="2400" b="1" dirty="0" smtClean="0">
                <a:solidFill>
                  <a:srgbClr val="002060"/>
                </a:solidFill>
                <a:latin typeface="Adobe Gothic Std B" pitchFamily="34" charset="-128"/>
                <a:ea typeface="Adobe Gothic Std B" pitchFamily="34" charset="-128"/>
                <a:cs typeface="Times New Roman" pitchFamily="18" charset="0"/>
              </a:rPr>
              <a:t>Company, </a:t>
            </a:r>
          </a:p>
          <a:p>
            <a:pPr algn="ctr" fontAlgn="auto">
              <a:spcBef>
                <a:spcPts val="600"/>
              </a:spcBef>
              <a:spcAft>
                <a:spcPts val="0"/>
              </a:spcAft>
              <a:defRPr/>
            </a:pPr>
            <a:endParaRPr kumimoji="0" lang="en-US" altLang="zh-TW" sz="2400" b="1" dirty="0" smtClean="0">
              <a:solidFill>
                <a:srgbClr val="002060"/>
              </a:solidFill>
              <a:latin typeface="Adobe Gothic Std B" pitchFamily="34" charset="-128"/>
              <a:ea typeface="Adobe Gothic Std B" pitchFamily="34" charset="-128"/>
              <a:cs typeface="Times New Roman" pitchFamily="18" charset="0"/>
            </a:endParaRPr>
          </a:p>
          <a:p>
            <a:pPr algn="ctr" fontAlgn="auto">
              <a:spcBef>
                <a:spcPts val="600"/>
              </a:spcBef>
              <a:spcAft>
                <a:spcPts val="0"/>
              </a:spcAft>
              <a:defRPr/>
            </a:pPr>
            <a:r>
              <a:rPr kumimoji="0" lang="en-US" altLang="zh-TW" sz="2400" b="1" dirty="0" smtClean="0">
                <a:solidFill>
                  <a:srgbClr val="002060"/>
                </a:solidFill>
                <a:latin typeface="Adobe Gothic Std B" pitchFamily="34" charset="-128"/>
                <a:ea typeface="Adobe Gothic Std B" pitchFamily="34" charset="-128"/>
                <a:cs typeface="Times New Roman" pitchFamily="18" charset="0"/>
              </a:rPr>
              <a:t>Taiwan strait ranks top 1 for the potential offshore wind energy.</a:t>
            </a:r>
            <a:endParaRPr kumimoji="0" lang="zh-TW" altLang="en-US" sz="2400" b="1" dirty="0">
              <a:solidFill>
                <a:srgbClr val="002060"/>
              </a:solidFill>
              <a:latin typeface="Adobe Gothic Std B" pitchFamily="34" charset="-128"/>
              <a:ea typeface="標楷體" pitchFamily="65" charset="-120"/>
              <a:cs typeface="Times New Roman" pitchFamily="18" charset="0"/>
            </a:endParaRPr>
          </a:p>
        </p:txBody>
      </p:sp>
      <p:sp>
        <p:nvSpPr>
          <p:cNvPr id="11" name="矩形 10"/>
          <p:cNvSpPr/>
          <p:nvPr/>
        </p:nvSpPr>
        <p:spPr>
          <a:xfrm>
            <a:off x="107504" y="149453"/>
            <a:ext cx="7132081" cy="584775"/>
          </a:xfrm>
          <a:prstGeom prst="rect">
            <a:avLst/>
          </a:prstGeom>
        </p:spPr>
        <p:txBody>
          <a:bodyPr wrap="none">
            <a:spAutoFit/>
          </a:bodyPr>
          <a:lstStyle/>
          <a:p>
            <a:r>
              <a:rPr lang="en-US" altLang="zh-TW"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O</a:t>
            </a:r>
            <a:r>
              <a:rPr lang="en-US" altLang="zh-TW" sz="32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ffshore </a:t>
            </a:r>
            <a:r>
              <a:rPr lang="en-US" altLang="zh-TW" sz="3200" b="1" dirty="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Wind </a:t>
            </a:r>
            <a:r>
              <a:rPr lang="en-US" altLang="zh-TW" sz="3200" b="1" dirty="0" smtClean="0">
                <a:solidFill>
                  <a:schemeClr val="bg1"/>
                </a:solidFill>
                <a:effectLst>
                  <a:glow>
                    <a:schemeClr val="accent1">
                      <a:alpha val="40000"/>
                    </a:schemeClr>
                  </a:glow>
                  <a:outerShdw blurRad="50800" dist="50800" dir="5400000" sx="1000" sy="1000" algn="ctr" rotWithShape="0">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energy in Taiwan Strait</a:t>
            </a:r>
            <a:endParaRPr lang="zh-TW" altLang="en-US" sz="3200" b="1"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角度">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角度">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角度">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Angles</Template>
  <TotalTime>9047</TotalTime>
  <Words>1432</Words>
  <Application>Microsoft Office PowerPoint</Application>
  <PresentationFormat>如螢幕大小 (4:3)</PresentationFormat>
  <Paragraphs>180</Paragraphs>
  <Slides>25</Slides>
  <Notes>7</Notes>
  <HiddenSlides>0</HiddenSlides>
  <MMClips>6</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角度</vt:lpstr>
      <vt:lpstr>Research cooperation between THL and IO RAS</vt:lpstr>
      <vt:lpstr>PowerPoint 簡報</vt:lpstr>
      <vt:lpstr>PowerPoint 簡報</vt:lpstr>
      <vt:lpstr>PowerPoint 簡報</vt:lpstr>
      <vt:lpstr>Tainan Hydraulics Laboratory</vt:lpstr>
      <vt:lpstr>PowerPoint 簡報</vt:lpstr>
      <vt:lpstr>PowerPoint 簡報</vt:lpstr>
      <vt:lpstr>PowerPoint 簡報</vt:lpstr>
      <vt:lpstr>PowerPoint 簡報</vt:lpstr>
      <vt:lpstr>Typhoon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Tainan Hydraulics Laboratory</dc:title>
  <dc:creator>Wenson Chiang</dc:creator>
  <cp:lastModifiedBy>Wenson Chiang</cp:lastModifiedBy>
  <cp:revision>218</cp:revision>
  <dcterms:modified xsi:type="dcterms:W3CDTF">2016-09-13T08:44:15Z</dcterms:modified>
</cp:coreProperties>
</file>